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1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b27faed31f46e9" /><Relationship Type="http://schemas.openxmlformats.org/officeDocument/2006/relationships/extended-properties" Target="/docProps/app.xml" Id="Rd42f4262f8884f07" /><Relationship Type="http://schemas.openxmlformats.org/officeDocument/2006/relationships/officeDocument" Target="/ppt/presentation.xml" Id="Rfa36a76660124c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b23d06785e64005"/>
  </p:sldMasterIdLst>
  <p:notesMasterIdLst>
    <p:notesMasterId xmlns:r="http://schemas.openxmlformats.org/officeDocument/2006/relationships" r:id="R65f2aadb2175481e"/>
  </p:notesMasterIdLst>
  <p:sldIdLst>
    <p:sldId xmlns:r="http://schemas.openxmlformats.org/officeDocument/2006/relationships" id="256" r:id="R56678e3e9ffe4d4c"/>
    <p:sldId xmlns:r="http://schemas.openxmlformats.org/officeDocument/2006/relationships" id="257" r:id="Redc63195563a429e"/>
    <p:sldId xmlns:r="http://schemas.openxmlformats.org/officeDocument/2006/relationships" id="258" r:id="Ra055f937a4a2467c"/>
    <p:sldId xmlns:r="http://schemas.openxmlformats.org/officeDocument/2006/relationships" id="259" r:id="R980e0a3c121c4693"/>
    <p:sldId xmlns:r="http://schemas.openxmlformats.org/officeDocument/2006/relationships" id="260" r:id="Ra40b329d91c04186"/>
    <p:sldId xmlns:r="http://schemas.openxmlformats.org/officeDocument/2006/relationships" id="261" r:id="R8254ad2f034d4631"/>
    <p:sldId xmlns:r="http://schemas.openxmlformats.org/officeDocument/2006/relationships" id="262" r:id="R80928907169a4e64"/>
    <p:sldId xmlns:r="http://schemas.openxmlformats.org/officeDocument/2006/relationships" id="263" r:id="R4e01d42c11444c9f"/>
    <p:sldId xmlns:r="http://schemas.openxmlformats.org/officeDocument/2006/relationships" id="264" r:id="R4532276aa1e347ff"/>
    <p:sldId xmlns:r="http://schemas.openxmlformats.org/officeDocument/2006/relationships" id="265" r:id="Rea0a2e47897a4604"/>
    <p:sldId xmlns:r="http://schemas.openxmlformats.org/officeDocument/2006/relationships" id="266" r:id="R600e8852cd0147cc"/>
    <p:sldId xmlns:r="http://schemas.openxmlformats.org/officeDocument/2006/relationships" id="267" r:id="R332ac8cdfa904431"/>
    <p:sldId xmlns:r="http://schemas.openxmlformats.org/officeDocument/2006/relationships" id="268" r:id="Rd528f650f03f4212"/>
    <p:sldId xmlns:r="http://schemas.openxmlformats.org/officeDocument/2006/relationships" id="269" r:id="Ra70e6bfa2209424e"/>
    <p:sldId xmlns:r="http://schemas.openxmlformats.org/officeDocument/2006/relationships" id="270" r:id="Rab05f1554e6742b7"/>
    <p:sldId xmlns:r="http://schemas.openxmlformats.org/officeDocument/2006/relationships" id="271" r:id="R0ba5d96450f2496e"/>
    <p:sldId xmlns:r="http://schemas.openxmlformats.org/officeDocument/2006/relationships" id="272" r:id="Rbfcb329c7d484427"/>
    <p:sldId xmlns:r="http://schemas.openxmlformats.org/officeDocument/2006/relationships" id="273" r:id="R92f4ac72e34245a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2fee1a523544f6" /><Relationship Type="http://schemas.openxmlformats.org/officeDocument/2006/relationships/slideMaster" Target="/ppt/slideMasters/slideMaster1.xml" Id="R5b23d06785e64005" /><Relationship Type="http://schemas.openxmlformats.org/officeDocument/2006/relationships/notesMaster" Target="/ppt/notesMasters/notesMaster1.xml" Id="R65f2aadb2175481e" /><Relationship Type="http://schemas.openxmlformats.org/officeDocument/2006/relationships/presProps" Target="/ppt/presProps.xml" Id="Re3b193acc0f24d99" /><Relationship Type="http://schemas.openxmlformats.org/officeDocument/2006/relationships/tableStyles" Target="/ppt/tableStyles.xml" Id="R66c329bbf4484e26" /><Relationship Type="http://schemas.openxmlformats.org/officeDocument/2006/relationships/slide" Target="/ppt/slides/slide1.xml" Id="R56678e3e9ffe4d4c" /><Relationship Type="http://schemas.openxmlformats.org/officeDocument/2006/relationships/slide" Target="/ppt/slides/slide2.xml" Id="Redc63195563a429e" /><Relationship Type="http://schemas.openxmlformats.org/officeDocument/2006/relationships/slide" Target="/ppt/slides/slide3.xml" Id="Ra055f937a4a2467c" /><Relationship Type="http://schemas.openxmlformats.org/officeDocument/2006/relationships/slide" Target="/ppt/slides/slide4.xml" Id="R980e0a3c121c4693" /><Relationship Type="http://schemas.openxmlformats.org/officeDocument/2006/relationships/slide" Target="/ppt/slides/slide5.xml" Id="Ra40b329d91c04186" /><Relationship Type="http://schemas.openxmlformats.org/officeDocument/2006/relationships/slide" Target="/ppt/slides/slide6.xml" Id="R8254ad2f034d4631" /><Relationship Type="http://schemas.openxmlformats.org/officeDocument/2006/relationships/slide" Target="/ppt/slides/slide7.xml" Id="R80928907169a4e64" /><Relationship Type="http://schemas.openxmlformats.org/officeDocument/2006/relationships/slide" Target="/ppt/slides/slide8.xml" Id="R4e01d42c11444c9f" /><Relationship Type="http://schemas.openxmlformats.org/officeDocument/2006/relationships/slide" Target="/ppt/slides/slide9.xml" Id="R4532276aa1e347ff" /><Relationship Type="http://schemas.openxmlformats.org/officeDocument/2006/relationships/slide" Target="/ppt/slides/slide10.xml" Id="Rea0a2e47897a4604" /><Relationship Type="http://schemas.openxmlformats.org/officeDocument/2006/relationships/slide" Target="/ppt/slides/slide11.xml" Id="R600e8852cd0147cc" /><Relationship Type="http://schemas.openxmlformats.org/officeDocument/2006/relationships/slide" Target="/ppt/slides/slide12.xml" Id="R332ac8cdfa904431" /><Relationship Type="http://schemas.openxmlformats.org/officeDocument/2006/relationships/slide" Target="/ppt/slides/slide13.xml" Id="Rd528f650f03f4212" /><Relationship Type="http://schemas.openxmlformats.org/officeDocument/2006/relationships/slide" Target="/ppt/slides/slide14.xml" Id="Ra70e6bfa2209424e" /><Relationship Type="http://schemas.openxmlformats.org/officeDocument/2006/relationships/slide" Target="/ppt/slides/slide15.xml" Id="Rab05f1554e6742b7" /><Relationship Type="http://schemas.openxmlformats.org/officeDocument/2006/relationships/slide" Target="/ppt/slides/slide16.xml" Id="R0ba5d96450f2496e" /><Relationship Type="http://schemas.openxmlformats.org/officeDocument/2006/relationships/slide" Target="/ppt/slides/slide17.xml" Id="Rbfcb329c7d484427" /><Relationship Type="http://schemas.openxmlformats.org/officeDocument/2006/relationships/slide" Target="/ppt/slides/slide18.xml" Id="R92f4ac72e34245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0d596d2b0084b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38b7d39da54ca2" /><Relationship Type="http://schemas.openxmlformats.org/officeDocument/2006/relationships/notesMaster" Target="/ppt/notesMasters/notesMaster1.xml" Id="Re7b63b3dfbfa48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23c2d39dd7a4108" /><Relationship Type="http://schemas.openxmlformats.org/officeDocument/2006/relationships/notesMaster" Target="/ppt/notesMasters/notesMaster1.xml" Id="Rf3a1c3acd288419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d493b0c6a444411" /><Relationship Type="http://schemas.openxmlformats.org/officeDocument/2006/relationships/notesMaster" Target="/ppt/notesMasters/notesMaster1.xml" Id="R30037ecbd0c84f3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6560567ca314bae" /><Relationship Type="http://schemas.openxmlformats.org/officeDocument/2006/relationships/notesMaster" Target="/ppt/notesMasters/notesMaster1.xml" Id="Rd31ad105823f4c4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974c5ac7984cf2" /><Relationship Type="http://schemas.openxmlformats.org/officeDocument/2006/relationships/notesMaster" Target="/ppt/notesMasters/notesMaster1.xml" Id="Rb6e4f929de254af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c70344805b447ea" /><Relationship Type="http://schemas.openxmlformats.org/officeDocument/2006/relationships/notesMaster" Target="/ppt/notesMasters/notesMaster1.xml" Id="R380e335defbb42f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b32bc2f1b8e49f5" /><Relationship Type="http://schemas.openxmlformats.org/officeDocument/2006/relationships/notesMaster" Target="/ppt/notesMasters/notesMaster1.xml" Id="Rd296e4aea1ea4a8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e062bdab96a42dd" /><Relationship Type="http://schemas.openxmlformats.org/officeDocument/2006/relationships/notesMaster" Target="/ppt/notesMasters/notesMaster1.xml" Id="Rf8f3b20926e84f1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0f52b7e6e314287" /><Relationship Type="http://schemas.openxmlformats.org/officeDocument/2006/relationships/notesMaster" Target="/ppt/notesMasters/notesMaster1.xml" Id="Rc9d5dbbba0a6402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0d209b377f0437a" /><Relationship Type="http://schemas.openxmlformats.org/officeDocument/2006/relationships/notesMaster" Target="/ppt/notesMasters/notesMaster1.xml" Id="R7ca6d816270b41c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287fb590fa746dc" /><Relationship Type="http://schemas.openxmlformats.org/officeDocument/2006/relationships/notesMaster" Target="/ppt/notesMasters/notesMaster1.xml" Id="R5ed43c288f36489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9be7bd1d9334753" /><Relationship Type="http://schemas.openxmlformats.org/officeDocument/2006/relationships/notesMaster" Target="/ppt/notesMasters/notesMaster1.xml" Id="R10b8afd1796847b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c76db917b8143c6" /><Relationship Type="http://schemas.openxmlformats.org/officeDocument/2006/relationships/notesMaster" Target="/ppt/notesMasters/notesMaster1.xml" Id="R1405f4cd7a08413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fcccb3d53f84053" /><Relationship Type="http://schemas.openxmlformats.org/officeDocument/2006/relationships/notesMaster" Target="/ppt/notesMasters/notesMaster1.xml" Id="R12ead474e52a438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8c5dd28c13641bf" /><Relationship Type="http://schemas.openxmlformats.org/officeDocument/2006/relationships/notesMaster" Target="/ppt/notesMasters/notesMaster1.xml" Id="Rf452829fff2247f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504ab50c97e43ab" /><Relationship Type="http://schemas.openxmlformats.org/officeDocument/2006/relationships/notesMaster" Target="/ppt/notesMasters/notesMaster1.xml" Id="R4f5507d40b76453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033be505b5d4094" /><Relationship Type="http://schemas.openxmlformats.org/officeDocument/2006/relationships/notesMaster" Target="/ppt/notesMasters/notesMaster1.xml" Id="Rc36c50e661ad41d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c918ddd687b40b5" /><Relationship Type="http://schemas.openxmlformats.org/officeDocument/2006/relationships/notesMaster" Target="/ppt/notesMasters/notesMaster1.xml" Id="R168aea3c4064487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ca749dd16e4a0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742356b84664f04" /><Relationship Type="http://schemas.openxmlformats.org/officeDocument/2006/relationships/slideLayout" Target="/ppt/slideLayouts/slideLayout1.xml" Id="R5c8ae7ce7ee549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c8ae7ce7ee549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df5a3cc66d481c" /><Relationship Type="http://schemas.openxmlformats.org/officeDocument/2006/relationships/notesSlide" Target="/ppt/notesSlides/notesSlide1.xml" Id="Rb7675a4d9f2b46e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7aab151b664cee" /><Relationship Type="http://schemas.openxmlformats.org/officeDocument/2006/relationships/notesSlide" Target="/ppt/notesSlides/notesSlide2.xml" Id="Radaf543f666f4ee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422e20f3364b36" /><Relationship Type="http://schemas.openxmlformats.org/officeDocument/2006/relationships/notesSlide" Target="/ppt/notesSlides/notesSlide3.xml" Id="Recddd5a9deec4ca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206d669574ee2" /><Relationship Type="http://schemas.openxmlformats.org/officeDocument/2006/relationships/notesSlide" Target="/ppt/notesSlides/notesSlide4.xml" Id="R25314308464944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40e6a3a8fd465c" /><Relationship Type="http://schemas.openxmlformats.org/officeDocument/2006/relationships/notesSlide" Target="/ppt/notesSlides/notesSlide5.xml" Id="R2408c02d9a9540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f282edef5243aa" /><Relationship Type="http://schemas.openxmlformats.org/officeDocument/2006/relationships/notesSlide" Target="/ppt/notesSlides/notesSlide6.xml" Id="R19f712ee5448471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b417e9f79a4c5d" /><Relationship Type="http://schemas.openxmlformats.org/officeDocument/2006/relationships/chart" Target="/ppt/slides/charts/chart1.xml" Id="Rb03966fb5fc34641" /><Relationship Type="http://schemas.openxmlformats.org/officeDocument/2006/relationships/notesSlide" Target="/ppt/notesSlides/notesSlide7.xml" Id="R2aba7ceef60e49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027584a073407d" /><Relationship Type="http://schemas.openxmlformats.org/officeDocument/2006/relationships/notesSlide" Target="/ppt/notesSlides/notesSlide8.xml" Id="R29d9f9623efe42d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0aac2ea1f5495e" /><Relationship Type="http://schemas.openxmlformats.org/officeDocument/2006/relationships/notesSlide" Target="/ppt/notesSlides/notesSlide9.xml" Id="R2b447ca590674af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5f2213667b4174" /><Relationship Type="http://schemas.openxmlformats.org/officeDocument/2006/relationships/notesSlide" Target="/ppt/notesSlides/notesSlide10.xml" Id="R09dc6b07663d4dd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57ac5d06254fd9" /><Relationship Type="http://schemas.openxmlformats.org/officeDocument/2006/relationships/notesSlide" Target="/ppt/notesSlides/notesSlide11.xml" Id="Rd6db2008596c46a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e3f72efb7c46f5" /><Relationship Type="http://schemas.openxmlformats.org/officeDocument/2006/relationships/notesSlide" Target="/ppt/notesSlides/notesSlide12.xml" Id="Rb165f3f75540416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5397ff0b2f4075" /><Relationship Type="http://schemas.openxmlformats.org/officeDocument/2006/relationships/notesSlide" Target="/ppt/notesSlides/notesSlide13.xml" Id="Rd6562c7c6b1c45c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3e613a9a5a45fb" /><Relationship Type="http://schemas.openxmlformats.org/officeDocument/2006/relationships/notesSlide" Target="/ppt/notesSlides/notesSlide14.xml" Id="R9e3208d9ca9d405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2fb7329bfd4c83" /><Relationship Type="http://schemas.openxmlformats.org/officeDocument/2006/relationships/notesSlide" Target="/ppt/notesSlides/notesSlide15.xml" Id="Rae15178fcf92498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3a64d65d3c443c" /><Relationship Type="http://schemas.openxmlformats.org/officeDocument/2006/relationships/notesSlide" Target="/ppt/notesSlides/notesSlide16.xml" Id="R795cf552154d4f3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704c7e1d8044be" /><Relationship Type="http://schemas.openxmlformats.org/officeDocument/2006/relationships/notesSlide" Target="/ppt/notesSlides/notesSlide17.xml" Id="Rddf03956c4b04e9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67829d3aa540e8" /><Relationship Type="http://schemas.openxmlformats.org/officeDocument/2006/relationships/notesSlide" Target="/ppt/notesSlides/notesSlide18.xml" Id="Rf55c08118f794b66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Comisión al 8%</c:v>
          </c:tx>
          <c:spPr>
            <a:solidFill xmlns:a="http://schemas.openxmlformats.org/drawingml/2006/main">
              <a:srgbClr val="164D3B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50 pedidos</c:v>
                </c:pt>
                <c:pt idx="1">
                  <c:v>200 pedidos</c:v>
                </c:pt>
                <c:pt idx="2">
                  <c:v>500 pedidos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180</c:v>
                </c:pt>
                <c:pt idx="1">
                  <c:v>720</c:v>
                </c:pt>
                <c:pt idx="2">
                  <c:v>1800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900">
                  <a:solidFill>
                    <a:srgbClr val="64716A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64D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CD96F-4A47-4C53-A0B1-D3C5D095B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23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D8EF9A"/>
                </a:solidFill>
                <a:latin typeface="Helvetica"/>
                <a:ea typeface="Helvetica"/>
                <a:cs typeface="Helvetica"/>
              </a:defRPr>
            </a:pPr>
            <a:r>
              <a:rPr sz="1350" b="1">
                <a:solidFill>
                  <a:srgbClr val="D8EF9A"/>
                </a:solidFill>
                <a:latin typeface="Helvetica"/>
                <a:ea typeface="Helvetica"/>
                <a:cs typeface="Helvetica"/>
              </a:rPr>
              <a:t>LONJA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0E475-2B27-477E-9B88-4AC414D8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10001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Dependiente virtual para el día a día del comercio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451E08-FD8C-4304-A436-51C9B06E9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933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Integrado en una solución modular All-in-one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2270A-271A-4816-81EE-CB5D18B90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007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208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D8EF9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8EF9A"/>
                </a:solidFill>
                <a:latin typeface="Arial"/>
                <a:ea typeface="Arial"/>
                <a:cs typeface="Arial"/>
              </a:rPr>
              <a:t>Valencia  ·  14 de octubre de 2026</a:t>
            </a:r>
          </a:p>
        </p:txBody>
      </p:sp>
    </p:spTree>
    <p:extLst>
      <p:ext uri="{BB962C8B-B14F-4D97-AF65-F5344CB8AC3E}">
        <p14:creationId xmlns:p14="http://schemas.microsoft.com/office/powerpoint/2010/main" val="19737283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9A6C78-306E-4B66-860C-20833B8B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88150F-2826-4166-827A-235218DF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Un dependiente virtual versátil, integrado en el día a día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0156B9-4BCD-4284-8F0C-C39193A1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0B113F-F40F-44A4-8118-E5BFEA37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E6A54B-8F1F-4A05-9818-E5835263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029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Lonja lleva un dependiente virtual a las tareas diarias de la tienda: responder dudas, recomendar productos y orientar pedidos con información confirmada.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1CB54F-2AB9-4A62-B6DB-0FDE85CD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71875"/>
            <a:ext cx="695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All-in-one aporta la base modular de catálogo, pedidos, pagos y operación, sin limitar al asistente a una sola interfaz o caso de uso.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4EAF4B-B29E-430C-8A12-4E62FF243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526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1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PREGUNTA DE NEGOCIO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C85C3-6B4A-4068-AC56-2B44CCC7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24100"/>
            <a:ext cx="304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9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¿Puede el dependiente virtual generar ventas y repetición con un coste de servicio sostenible?</a:t>
            </a:r>
          </a:p>
        </p:txBody>
      </p:sp>
    </p:spTree>
    <p:extLst>
      <p:ext uri="{BB962C8B-B14F-4D97-AF65-F5344CB8AC3E}">
        <p14:creationId xmlns:p14="http://schemas.microsoft.com/office/powerpoint/2010/main" val="7262230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0EB98E-9350-4BB4-9B14-FF6DAA1A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D4236-1F8A-45B0-8049-0C3A6F36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Un asistente versátil para tareas distintas del comercio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99233E-39EC-44EC-93F6-A794845D0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9BF365-D08F-477C-B76C-317E5FF5F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863398-52F1-4A4E-B75F-986E00F08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288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CEA695-1FF1-4087-89D5-DB756E10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8002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Encontrar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E905D2-1711-4337-981E-64A9CE20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8002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879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Describir una necesidad para encontrar un comercio, especialista o producto local y empezar la conversación.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82191E-F043-4940-8541-CB827CC8D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924307-C325-485D-B7B7-81C9F705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8289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Asesorar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46CD46-3610-4F78-8B1E-FFE8B65A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8289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879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Consultar materiales, medidas, compatibilidad, disponibilidad y alternativas con datos confirmados.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02339D-831F-4C2D-82B3-2E99CBA4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586C12-A7C4-4CE6-BEB1-EBD42C9B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576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Fuera de hora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A7487B-49D1-47EB-AEA6-0D4A1CEDC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8576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648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El asistente responde y recibe la solicitud; el comercio confirma stock y acepta el pedido.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93431A-8CD1-4BDE-AFAB-D6707474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149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C205D9-F914-4574-B1C6-028F24EA3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8863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Repetir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07EE9C-7CA4-4BF2-B6C7-8042D871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8863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879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Repetir una compra, preparar un regalo o reservar un servicio cuando la tienda lo ofrezca.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96B354-B841-406A-9C7C-5C33782B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0007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268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2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El escaparate es una entrada opcional. Web, chat, voz y agente personal son canales por integrar; entrega y reservas dependen del comercio.</a:t>
            </a:r>
          </a:p>
        </p:txBody>
      </p:sp>
    </p:spTree>
    <p:extLst>
      <p:ext uri="{BB962C8B-B14F-4D97-AF65-F5344CB8AC3E}">
        <p14:creationId xmlns:p14="http://schemas.microsoft.com/office/powerpoint/2010/main" val="13339929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81DDD9-6F73-46F2-A27F-E27BA747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8E73F-40F8-476D-B79E-269F3DFA7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Alta e integración del comercio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22DCEB-3F3C-4A8A-84D6-1C3877A5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463987-6F06-4B3E-BB51-681134BA0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A1B474-44DF-44F7-8DC5-8AA317DE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57375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SIN PLATAFORMA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F32895-D41F-4764-94B2-1154B88C3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24100"/>
            <a:ext cx="4429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791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Un agente de alta guía datos, catálogo, variantes, precios, políticas, recogida/entrega y pagos; el vendedor revisa y confirma.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6CD915-2E33-45D9-84E5-32A17AD3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8615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23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All-in-one piloto: solución completa y modular; no hace falta reconstruir toda la suite de Shopify.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B38AEE-111D-44AD-B93F-85FEFA88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857375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CON PLATAFORMA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BAB609-2893-442F-BD8E-672BD21E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324100"/>
            <a:ext cx="466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1801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Conectar catálogo, disponibilidad y pedidos; mantener checkout existente si conviene.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CA386-46CA-446E-B90B-D739446A6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486150"/>
            <a:ext cx="43338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838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Shopify, WooCommerce, Wix y PrestaShop son candidatos, no alianzas ni integraciones ya entregadas.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01FC54-DAAC-4DC2-B83B-E4E520152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95875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03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5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Prioridad: All-in-one en Valencia; Growth después según demanda, preservando quién controla precio, stock y pago.</a:t>
            </a:r>
          </a:p>
        </p:txBody>
      </p:sp>
    </p:spTree>
    <p:extLst>
      <p:ext uri="{BB962C8B-B14F-4D97-AF65-F5344CB8AC3E}">
        <p14:creationId xmlns:p14="http://schemas.microsoft.com/office/powerpoint/2010/main" val="15407609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1454F7-586A-4129-92F5-45B61DDB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BDFE45-EF95-488F-9CD1-C75099A4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251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La tesis de producto es clara; la validación comercial sigue pendiente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EBC306-999E-4B79-A651-78E2FD52B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BC0288-1AFF-40E1-8909-80F7A24C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915DF8-DAA0-45A5-AA11-A625B5EB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7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CAPACIDAD TÉCNICA ACTUAL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9D0FDB-FBC2-466F-B8EC-4E84C0791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257425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API/MCP y alta de comercio</a:t>
            </a:r>
          </a:p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Catálogo y oferta confirmados</a:t>
            </a:r>
          </a:p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Cotización, Stripe test y ticket</a:t>
            </a:r>
          </a:p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Telemetría de uso y costes estimados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1028C4-D9DF-4F0A-B541-C6CBFF26F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80975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275" b="1">
                <a:solidFill>
                  <a:srgbClr val="F2A36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2A36F"/>
                </a:solidFill>
                <a:latin typeface="Arial"/>
                <a:ea typeface="Arial"/>
                <a:cs typeface="Arial"/>
              </a:rPr>
              <a:t>VALIDACIÓN PENDIENTE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C0CE7D-11BC-4056-B04B-F4841E69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57425"/>
            <a:ext cx="5095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Host/dispositivo real</a:t>
            </a:r>
          </a:p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Uso por comercios y compradores</a:t>
            </a:r>
          </a:p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Integración de pagos de producción</a:t>
            </a:r>
          </a:p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CPI/GPI/CVR y margen completos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540019-3B4E-439A-9D4D-3C13D8A0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Aún no se han observado ventas reales, GMV, comercios activos o retención.</a:t>
            </a:r>
          </a:p>
        </p:txBody>
      </p:sp>
    </p:spTree>
    <p:extLst>
      <p:ext uri="{BB962C8B-B14F-4D97-AF65-F5344CB8AC3E}">
        <p14:creationId xmlns:p14="http://schemas.microsoft.com/office/powerpoint/2010/main" val="11718742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85BB23-C7FC-4D5D-B637-4EC67BA8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B72642-6522-4F41-835B-99190EA0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93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La comisión por venta es una hipótesis, no un ingreso actual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D007C6-BCEA-4348-88C7-1389BE9E2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A6BF7-E176-4B85-9A37-33044F5A0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6C41A-4FB3-480F-BBF1-5404AB304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097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Estado hoy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6DF05-2FE2-4FFA-9AE0-70F335582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09800"/>
            <a:ext cx="476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Stripe test. PaymentIntent en la cuenta conectada. Sin comisión de plataforma.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25AA74-12E1-4BA8-8040-943F613C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809750"/>
            <a:ext cx="381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Hipótesis inicial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C28460-B005-4C71-8B46-E718367ED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209800"/>
            <a:ext cx="4619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Comisión sobre ventas atribuibles, pagadas y ajustadas por reembolsos.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42F5C4-913D-49DC-95AF-A5FB70D9D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52875"/>
            <a:ext cx="1038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725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Resolver antes de producción: tipo de Connect, tarifa del procesador, quién la paga, reembolsos, disputas, rol de vendedor y obligaciones fiscales.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03EAEB-FC04-4D8A-8798-D7D57C4F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14950"/>
            <a:ext cx="1038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57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Opciones de ingresos: 8% por venta, 50 €/mes o, a largo plazo, 20 €/tienda/mes.</a:t>
            </a:r>
          </a:p>
        </p:txBody>
      </p:sp>
    </p:spTree>
    <p:extLst>
      <p:ext uri="{BB962C8B-B14F-4D97-AF65-F5344CB8AC3E}">
        <p14:creationId xmlns:p14="http://schemas.microsoft.com/office/powerpoint/2010/main" val="3945605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EBEF73-CB4B-49F9-8966-103D8821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C9A583-903D-48D2-8A23-65ADE4C0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Comisión bruta mensual al 8%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DB3F10-F683-44CC-B1CA-DAC74C54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31A5C0-483B-4C53-ABB0-114D5271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A99744-2629-4125-B581-2710DFA6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20980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212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€45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6E606B-6065-4418-AF4B-FEA845D0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43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ticket medio supuesto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5071F4-B2E9-414A-BF52-213FA0F5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099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212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8% fijo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49846B-8AD2-4863-BA7F-BF9478113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543300"/>
            <a:ext cx="2571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€45 por pedido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9A536B-BF9F-45D6-8B59-40F4E0E0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591050"/>
            <a:ext cx="257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84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275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Volumen mensual × ticket medio supuesto de €45 × 8%. Comisión bruta antes de procesamiento, soporte, IA, devoluciones e impuestos. Escenario, no previsión.</a:t>
            </a:r>
          </a:p>
        </p:txBody>
      </p:sp>
      <p:graphicFrame>
        <p:nvGraphicFramePr>
          <p:cNvPr id="12" name="Chart">
            <a:extLst xmlns:a="http://schemas.openxmlformats.org/drawingml/2006/main">
              <a:ext uri="{FF2B5EF4-FFF2-40B4-BE49-F238E27FC236}">
                <a16:creationId xmlns:a16="http://schemas.microsoft.com/office/drawing/2014/main" id="{CFE60D80-198C-4A4A-8E8D-C4EF164D8200}"/>
              </a:ext>
            </a:extLst>
          </p:cNvPr>
          <p:cNvGraphicFramePr/>
          <p:nvPr/>
        </p:nvGraphicFramePr>
        <p:xfrm>
          <a:off xmlns:a="http://schemas.openxmlformats.org/drawingml/2006/main" x="619125" y="1762125"/>
          <a:ext xmlns:a="http://schemas.openxmlformats.org/drawingml/2006/main" cx="7239000" cy="381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03966fb5fc34641"/>
          </a:graphicData>
        </a:graphic>
      </p:graphicFrame>
    </p:spTree>
    <p:extLst>
      <p:ext uri="{BB962C8B-B14F-4D97-AF65-F5344CB8AC3E}">
        <p14:creationId xmlns:p14="http://schemas.microsoft.com/office/powerpoint/2010/main" val="8446622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0A151D-BEEE-48F9-941A-C9E2BA20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6626B4-D8AC-4C98-AD06-613332CA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Concentrar el piloto en una microzona de Valencia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AC6DB5-1E2C-4707-910A-CEA3C29D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CC3B2A-FB21-4B29-AE9E-3ACFF5D7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08D913-6C7C-4262-AFB5-D2FCE2176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EFFBE-66E7-456F-8A45-5D4D04481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Ensayar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EFCA57-E126-4E1F-9634-7E70222C1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Cerrar compra completa con un host real y Stripe test.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AB2D61-8D20-41DD-8D37-B6B4E21B9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8D99E7-2ADA-41E8-9628-A6EDAC53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Activar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F5B759-F01A-447B-8494-23BCB3720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Incorporar pocos comercios con catálogo confirmado.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715C3D-1E31-47F9-B016-76F3782D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DF283-191D-434B-A85A-EAA477FC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Medir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164B32-C6FF-40DF-A1ED-B7C4307EC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Seguir alta, conversión, repetición y soporte por comercio.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F3BBCC-6BF1-4B60-BA19-BFDCB633B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4E6C50-6047-4FC1-8F01-1CCD1DCD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Cobrar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B95BAF-FC40-4F28-B9DE-4267DB0F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Probar comisión cuando existan ventas y economía medible.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8B3E75-0062-4CE6-895C-9951F0A8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91125"/>
            <a:ext cx="104775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Señal para ampliar: el comercio vuelve a usar Lonja y el margen de contribución puede ser positivo.</a:t>
            </a:r>
          </a:p>
        </p:txBody>
      </p:sp>
    </p:spTree>
    <p:extLst>
      <p:ext uri="{BB962C8B-B14F-4D97-AF65-F5344CB8AC3E}">
        <p14:creationId xmlns:p14="http://schemas.microsoft.com/office/powerpoint/2010/main" val="2804964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91B8EF-922F-4288-BA5E-9235FE197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49667A-B604-4577-B6C2-9F45BF31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Cinco métricas separan actividad de negocio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E28335-549E-4ABE-874F-362224CE4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B77F88-D310-404B-895D-210FE86C7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A88749-5694-4EEC-A07D-5C6A961BC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9070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Activación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A74AF4-B66A-457F-8BD3-A043A24E1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79070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% de comercios que llegan a catálogo y pagos listos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A720DB-00A9-48FE-AC0F-A079F916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Primera venta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63EDD-C0F6-474E-82F5-F7E5BFB4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57175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Días desde inicio de alta hasta primer pago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2B0D2A-10A4-44CE-AA3C-B81587561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5280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Conversión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3BE188-5444-4394-A4B1-FA8DE289C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35280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Sesiones cualificadas que terminan en pago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563248-D534-42E2-A920-34EA320A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3385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Repetición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67F61F-C451-4294-8C09-783E593BD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13385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Compradores y comercios que hacen una segunda compra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FD238D-2375-46E3-9840-2AA50CF6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Contribución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66EF5D-F293-4131-9139-8B07A9AC5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91490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Comisión neta menos coste variable por pedido</a:t>
            </a:r>
          </a:p>
        </p:txBody>
      </p:sp>
    </p:spTree>
    <p:extLst>
      <p:ext uri="{BB962C8B-B14F-4D97-AF65-F5344CB8AC3E}">
        <p14:creationId xmlns:p14="http://schemas.microsoft.com/office/powerpoint/2010/main" val="2590290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957824-BDFF-4E8E-BB51-16B676632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873527-1B11-498F-A0AF-035889A91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Cuatro decisiones preceden al cobro real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01B0B5-6EDE-4286-BB5A-0668ACCF5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8068C9-7CB5-4D8C-8CD8-7BCEF5BB4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CFCA78-8CE3-4BBE-B66E-4F09B4D2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859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Pagos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9D7DB0-D788-4DF6-8A5C-6A50C104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8859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Connect, tarifas, reembolsos y disputas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A0D76F-DCAE-4AAF-A6C2-D5022CE64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241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Comercio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BD6B2-7381-4AB7-BB35-FFDEB19A5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7241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Vendedor contractual, IVA, factura y consumo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44D663-AE52-41BD-8CE8-790A5844E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623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Datos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5E442C-B44C-4E16-8561-1E33EB687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5623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ODbL y revisión del índice compuesto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956A43-89F4-430B-BF6B-29C10D8D3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005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Operación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C4F3F4-2994-4DE0-9F47-78BD3F89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4005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Host real, observabilidad, soporte y recuperación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AE830E-23A4-4754-820E-6F7340A6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197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La recomendación es validar el flujo y la venta incremental antes de fijar el precio.</a:t>
            </a:r>
          </a:p>
        </p:txBody>
      </p:sp>
    </p:spTree>
    <p:extLst>
      <p:ext uri="{BB962C8B-B14F-4D97-AF65-F5344CB8AC3E}">
        <p14:creationId xmlns:p14="http://schemas.microsoft.com/office/powerpoint/2010/main" val="15987495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B6A5E56-7BD0-4387-B74D-9C19256EB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371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590CC8EC-E5FF-4FF5-AC1B-190455D40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84048"/>
            <a:ext cx="109728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LONJA  /  PLAN DE NEGOCIO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332BCEE-A176-4523-955F-088C1A290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58952"/>
            <a:ext cx="10972800" cy="701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3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230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Dependiente virtual como producto central; All-in-one modular como base de integración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9FF580E-86F7-4E45-920D-1E25B958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53312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Campañas globales para buscar escala; operación transaccional por mercado preparado.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1E7AD20F-6B16-4520-9C43-07D7D8D0F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801368"/>
            <a:ext cx="2139696" cy="3977639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1E7D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979E533-6CF1-4296-A06A-0DFD5A4AA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801368"/>
            <a:ext cx="2139696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5FACD30-CD07-4265-88CB-2FA22931C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1993392"/>
            <a:ext cx="1874519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300" b="1">
                <a:solidFill>
                  <a:srgbClr val="164D3B"/>
                </a:solidFill>
                <a:latin typeface="Georgia"/>
                <a:ea typeface="Georgia"/>
                <a:cs typeface="Georgia"/>
              </a:defRPr>
            </a:pPr>
            <a:r>
              <a:t>Y1 · Prueba global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E0B95EA-97C5-4B0F-9463-B88609F97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2487168"/>
            <a:ext cx="1874519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4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10 comercios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127381B-927E-48C6-8015-D345E2122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2798064"/>
            <a:ext cx="1874519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4 pedidos/mes cada uno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8807F188-B0A5-4442-9E84-C9A50C0C7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3310128"/>
            <a:ext cx="1874519" cy="609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Validar en Valencia el asistente en tareas diarias y varios canales, sobre la base modular All-in-one.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1820F618-5900-4F4F-B91C-023D36229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4645152"/>
            <a:ext cx="1874519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PUERTA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1E5D75C7-EF09-4491-92BB-5EEE3BD60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4919472"/>
            <a:ext cx="1874519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CAC por canal + venta real + coste por pedido medido.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493274B1-8B74-4776-A28D-3E5DC9D52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8648" y="1801368"/>
            <a:ext cx="2139696" cy="3977639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1E7D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FD97841A-E56D-4820-8D3D-7C0415D8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8648" y="1801368"/>
            <a:ext cx="2139696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D3203ADD-1D55-4342-A6B3-E5243877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6664" y="1993392"/>
            <a:ext cx="1874519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300" b="1">
                <a:solidFill>
                  <a:srgbClr val="164D3B"/>
                </a:solidFill>
                <a:latin typeface="Georgia"/>
                <a:ea typeface="Georgia"/>
                <a:cs typeface="Georgia"/>
              </a:defRPr>
            </a:pPr>
            <a:r>
              <a:t>Y2 · Optimizar mercados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C73FD3B1-E540-4C50-8A87-4FAEA341B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6664" y="2487168"/>
            <a:ext cx="1874519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4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50 comercios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E6688C43-E2E6-4810-8B9D-D31811A42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6664" y="2798064"/>
            <a:ext cx="1874519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8 pedidos/mes cada uno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7C3A2814-E342-4B3D-8332-135FD99BF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6664" y="3310128"/>
            <a:ext cx="1874519" cy="609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Reducir fricción operativa; añadir conectores Growth, incluido Shopify, para captar tiendas existentes.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606F39F1-722A-4D9F-BE1B-840DC89ED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6664" y="4645152"/>
            <a:ext cx="1874519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PUERTA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FC73874F-6C83-4B44-9848-9A5C17E06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6664" y="4919472"/>
            <a:ext cx="1874519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repetición + contribución positiva por mercado.</a:t>
            </a:r>
          </a:p>
        </p:txBody>
      </p:sp>
      <p:sp>
        <p:nvSpPr>
          <p:cNvPr id="22" name="Rounded Rectangle 21">
            <a:extLst xmlns:a="http://schemas.openxmlformats.org/drawingml/2006/main">
              <a:ext uri="{FF2B5EF4-FFF2-40B4-BE49-F238E27FC236}">
                <a16:creationId xmlns:a16="http://schemas.microsoft.com/office/drawing/2014/main" id="{8FEF1638-8D5D-48E5-929D-9FB812175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0368" y="1801368"/>
            <a:ext cx="2139696" cy="3977639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1E7D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9D99984F-9E50-43E6-9CFA-CB8237A65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0368" y="1801368"/>
            <a:ext cx="2139696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A2DAD93D-848C-416C-B644-6FA6019FF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3" y="1993392"/>
            <a:ext cx="1874519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300" b="1">
                <a:solidFill>
                  <a:srgbClr val="164D3B"/>
                </a:solidFill>
                <a:latin typeface="Georgia"/>
                <a:ea typeface="Georgia"/>
                <a:cs typeface="Georgia"/>
              </a:defRPr>
            </a:pPr>
            <a:r>
              <a:t>Y3 · Escalar ganadores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22A909A5-1A64-4459-8090-D3927E0B4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3" y="2487168"/>
            <a:ext cx="1874519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4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200 comercios</a:t>
            </a:r>
          </a:p>
        </p:txBody>
      </p:sp>
      <p:sp>
        <p:nvSpPr>
          <p:cNvPr id="26" name="TextBox 25">
            <a:extLst xmlns:a="http://schemas.openxmlformats.org/drawingml/2006/main">
              <a:ext uri="{FF2B5EF4-FFF2-40B4-BE49-F238E27FC236}">
                <a16:creationId xmlns:a16="http://schemas.microsoft.com/office/drawing/2014/main" id="{2CBC6136-75DB-44A1-8521-9D04B693C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3" y="2798064"/>
            <a:ext cx="1874519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mercados de mejor desempeño</a:t>
            </a: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28274D94-C906-4EFC-BEA2-B6454B23C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3" y="3310128"/>
            <a:ext cx="1874519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Ampliar All-in-one y probar migración gradual desde plataformas externas en Europa.</a:t>
            </a:r>
          </a:p>
        </p:txBody>
      </p:sp>
      <p:sp>
        <p:nvSpPr>
          <p:cNvPr id="28" name="TextBox 27">
            <a:extLst xmlns:a="http://schemas.openxmlformats.org/drawingml/2006/main">
              <a:ext uri="{FF2B5EF4-FFF2-40B4-BE49-F238E27FC236}">
                <a16:creationId xmlns:a16="http://schemas.microsoft.com/office/drawing/2014/main" id="{B10141EA-F71A-43C8-9925-C607C41EC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3" y="4645152"/>
            <a:ext cx="1874519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PUERTA</a:t>
            </a: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E0B3AF26-4A51-49E3-8943-0AD19899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3" y="4919472"/>
            <a:ext cx="1874519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economía positiva por país operativo.</a:t>
            </a:r>
          </a:p>
        </p:txBody>
      </p:sp>
      <p:sp>
        <p:nvSpPr>
          <p:cNvPr id="30" name="Rounded Rectangle 29">
            <a:extLst xmlns:a="http://schemas.openxmlformats.org/drawingml/2006/main">
              <a:ext uri="{FF2B5EF4-FFF2-40B4-BE49-F238E27FC236}">
                <a16:creationId xmlns:a16="http://schemas.microsoft.com/office/drawing/2014/main" id="{0F938836-4B70-4180-BB06-A190C7F13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088" y="1801368"/>
            <a:ext cx="2139696" cy="3977639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1E7D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1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91D37B9C-176E-4C30-B6BA-43F9A58DE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088" y="1801368"/>
            <a:ext cx="2139696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2" name="TextBox 31">
            <a:extLst xmlns:a="http://schemas.openxmlformats.org/drawingml/2006/main">
              <a:ext uri="{FF2B5EF4-FFF2-40B4-BE49-F238E27FC236}">
                <a16:creationId xmlns:a16="http://schemas.microsoft.com/office/drawing/2014/main" id="{A94E16A9-BD7F-459E-9E13-369ADEEAE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104" y="1993392"/>
            <a:ext cx="1874519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300" b="1">
                <a:solidFill>
                  <a:srgbClr val="164D3B"/>
                </a:solidFill>
                <a:latin typeface="Georgia"/>
                <a:ea typeface="Georgia"/>
                <a:cs typeface="Georgia"/>
              </a:defRPr>
            </a:pPr>
            <a:r>
              <a:t>Y4 · Ampliar alcance</a:t>
            </a:r>
          </a:p>
        </p:txBody>
      </p:sp>
      <p:sp>
        <p:nvSpPr>
          <p:cNvPr id="33" name="TextBox 32">
            <a:extLst xmlns:a="http://schemas.openxmlformats.org/drawingml/2006/main">
              <a:ext uri="{FF2B5EF4-FFF2-40B4-BE49-F238E27FC236}">
                <a16:creationId xmlns:a16="http://schemas.microsoft.com/office/drawing/2014/main" id="{5E4C80AD-B2C7-4F52-A23E-61AEA13A4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104" y="2487168"/>
            <a:ext cx="1874519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4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600 comercios</a:t>
            </a:r>
          </a:p>
        </p:txBody>
      </p:sp>
      <p:sp>
        <p:nvSpPr>
          <p:cNvPr id="34" name="TextBox 33">
            <a:extLst xmlns:a="http://schemas.openxmlformats.org/drawingml/2006/main">
              <a:ext uri="{FF2B5EF4-FFF2-40B4-BE49-F238E27FC236}">
                <a16:creationId xmlns:a16="http://schemas.microsoft.com/office/drawing/2014/main" id="{C276A9FD-D3CB-4DDA-8F90-1638A42F8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104" y="2798064"/>
            <a:ext cx="1874519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mercados prioritarios</a:t>
            </a: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D41A67A9-375E-41D9-B4FA-034C2481C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104" y="3310128"/>
            <a:ext cx="1874519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Escalar All-in-one y conectores con CAC viable; habilitar entrega local con socios.</a:t>
            </a:r>
          </a:p>
        </p:txBody>
      </p:sp>
      <p:sp>
        <p:nvSpPr>
          <p:cNvPr id="36" name="TextBox 35">
            <a:extLst xmlns:a="http://schemas.openxmlformats.org/drawingml/2006/main">
              <a:ext uri="{FF2B5EF4-FFF2-40B4-BE49-F238E27FC236}">
                <a16:creationId xmlns:a16="http://schemas.microsoft.com/office/drawing/2014/main" id="{9D1EF668-1913-4A5F-92FA-429FD80A8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104" y="4645152"/>
            <a:ext cx="1874519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PUERTA</a:t>
            </a:r>
          </a:p>
        </p:txBody>
      </p:sp>
      <p:sp>
        <p:nvSpPr>
          <p:cNvPr id="37" name="TextBox 36">
            <a:extLst xmlns:a="http://schemas.openxmlformats.org/drawingml/2006/main">
              <a:ext uri="{FF2B5EF4-FFF2-40B4-BE49-F238E27FC236}">
                <a16:creationId xmlns:a16="http://schemas.microsoft.com/office/drawing/2014/main" id="{42DAA821-A4E6-4237-89F2-7B6927F4B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104" y="4919472"/>
            <a:ext cx="1874519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CAC, soporte y margen sostenibles.</a:t>
            </a:r>
          </a:p>
        </p:txBody>
      </p:sp>
      <p:sp>
        <p:nvSpPr>
          <p:cNvPr id="38" name="Rounded Rectangle 37">
            <a:extLst xmlns:a="http://schemas.openxmlformats.org/drawingml/2006/main">
              <a:ext uri="{FF2B5EF4-FFF2-40B4-BE49-F238E27FC236}">
                <a16:creationId xmlns:a16="http://schemas.microsoft.com/office/drawing/2014/main" id="{324E8F4E-1E8D-42BD-8F99-9DD15EF6A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3807" y="1801368"/>
            <a:ext cx="2139696" cy="3977639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1E7D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9" name="Rectangle 38">
            <a:extLst xmlns:a="http://schemas.openxmlformats.org/drawingml/2006/main">
              <a:ext uri="{FF2B5EF4-FFF2-40B4-BE49-F238E27FC236}">
                <a16:creationId xmlns:a16="http://schemas.microsoft.com/office/drawing/2014/main" id="{943A90B5-9804-40AB-A88D-CA6E232AC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3807" y="1801368"/>
            <a:ext cx="2139696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0" name="TextBox 39">
            <a:extLst xmlns:a="http://schemas.openxmlformats.org/drawingml/2006/main">
              <a:ext uri="{FF2B5EF4-FFF2-40B4-BE49-F238E27FC236}">
                <a16:creationId xmlns:a16="http://schemas.microsoft.com/office/drawing/2014/main" id="{48137A38-BB86-4C31-A334-38B94053B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1824" y="1993392"/>
            <a:ext cx="1874519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300" b="1">
                <a:solidFill>
                  <a:srgbClr val="164D3B"/>
                </a:solidFill>
                <a:latin typeface="Georgia"/>
                <a:ea typeface="Georgia"/>
                <a:cs typeface="Georgia"/>
              </a:defRPr>
            </a:pPr>
            <a:r>
              <a:t>Y5 · Escala global</a:t>
            </a:r>
          </a:p>
        </p:txBody>
      </p:sp>
      <p:sp>
        <p:nvSpPr>
          <p:cNvPr id="41" name="TextBox 40">
            <a:extLst xmlns:a="http://schemas.openxmlformats.org/drawingml/2006/main">
              <a:ext uri="{FF2B5EF4-FFF2-40B4-BE49-F238E27FC236}">
                <a16:creationId xmlns:a16="http://schemas.microsoft.com/office/drawing/2014/main" id="{E941EB81-B9BF-4FC5-9870-81D3FC9F0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1824" y="2487168"/>
            <a:ext cx="1874519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4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1.500 comercios</a:t>
            </a:r>
          </a:p>
        </p:txBody>
      </p:sp>
      <p:sp>
        <p:nvSpPr>
          <p:cNvPr id="42" name="TextBox 41">
            <a:extLst xmlns:a="http://schemas.openxmlformats.org/drawingml/2006/main">
              <a:ext uri="{FF2B5EF4-FFF2-40B4-BE49-F238E27FC236}">
                <a16:creationId xmlns:a16="http://schemas.microsoft.com/office/drawing/2014/main" id="{E9EB50EF-B756-4BCD-8E5A-31543EBAB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1824" y="2798064"/>
            <a:ext cx="1874519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mercados globales prioritarios</a:t>
            </a:r>
          </a:p>
        </p:txBody>
      </p:sp>
      <p:sp>
        <p:nvSpPr>
          <p:cNvPr id="43" name="TextBox 42">
            <a:extLst xmlns:a="http://schemas.openxmlformats.org/drawingml/2006/main">
              <a:ext uri="{FF2B5EF4-FFF2-40B4-BE49-F238E27FC236}">
                <a16:creationId xmlns:a16="http://schemas.microsoft.com/office/drawing/2014/main" id="{84EEC076-06CE-4C40-B8B8-0120095C9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1824" y="3310128"/>
            <a:ext cx="1874519" cy="609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Plataforma modular global, con All-in-one, Growth y adaptaciones Custom según demanda.</a:t>
            </a:r>
          </a:p>
        </p:txBody>
      </p:sp>
      <p:sp>
        <p:nvSpPr>
          <p:cNvPr id="44" name="TextBox 43">
            <a:extLst xmlns:a="http://schemas.openxmlformats.org/drawingml/2006/main">
              <a:ext uri="{FF2B5EF4-FFF2-40B4-BE49-F238E27FC236}">
                <a16:creationId xmlns:a16="http://schemas.microsoft.com/office/drawing/2014/main" id="{6E1AA049-E378-4C0A-8972-59096F361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1824" y="4645152"/>
            <a:ext cx="1874519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PUERTA</a:t>
            </a:r>
          </a:p>
        </p:txBody>
      </p:sp>
      <p:sp>
        <p:nvSpPr>
          <p:cNvPr id="45" name="TextBox 44">
            <a:extLst xmlns:a="http://schemas.openxmlformats.org/drawingml/2006/main">
              <a:ext uri="{FF2B5EF4-FFF2-40B4-BE49-F238E27FC236}">
                <a16:creationId xmlns:a16="http://schemas.microsoft.com/office/drawing/2014/main" id="{41A3D124-DFD6-450D-A4B5-BB04E1ED1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1824" y="4919472"/>
            <a:ext cx="1874519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pagos, soporte y margen validados por mercado.</a:t>
            </a:r>
          </a:p>
        </p:txBody>
      </p:sp>
      <p:sp>
        <p:nvSpPr>
          <p:cNvPr id="46" name="TextBox 45">
            <a:extLst xmlns:a="http://schemas.openxmlformats.org/drawingml/2006/main">
              <a:ext uri="{FF2B5EF4-FFF2-40B4-BE49-F238E27FC236}">
                <a16:creationId xmlns:a16="http://schemas.microsoft.com/office/drawing/2014/main" id="{5DB08716-0B74-43E4-A2D6-0F7847DF0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144768"/>
            <a:ext cx="10972800" cy="121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8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8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Primero núcleo All-in-one propio; conectores y expansión se incorporan al demostrar demanda y margen.</a:t>
            </a:r>
          </a:p>
        </p:txBody>
      </p:sp>
    </p:spTree>
    <p:extLst>
      <p:ext uri="{BB962C8B-B14F-4D97-AF65-F5344CB8AC3E}">
        <p14:creationId xmlns:p14="http://schemas.microsoft.com/office/powerpoint/2010/main" val="71420472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22D0B50-D78F-4971-8424-C62CF0A6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371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A388804B-6ADD-4495-A446-93BFBD6C4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84048"/>
            <a:ext cx="109728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LONJA  /  ESCENARIO FINANCIERO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D1842F7-9CFD-43DD-AD14-E37DC381D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58952"/>
            <a:ext cx="1097280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200" b="1">
                <a:solidFill>
                  <a:srgbClr val="18221E"/>
                </a:solidFill>
                <a:latin typeface="Georgia"/>
                <a:ea typeface="Georgia"/>
                <a:cs typeface="Georgia"/>
              </a:defRPr>
            </a:pPr>
            <a:r>
              <a:t>Y5: 1,17 M€ de comisión bruta en el escenario base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C9D8143-B5B9-43DC-A81F-D3F2BEBF1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80744"/>
            <a:ext cx="109728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Un escenario hipotético para dimensionar el negocio; no es una previsión.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B042CA22-6D1F-4505-BE22-2DBB8AD66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874519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34C4882-A6D8-4195-8907-D3825AE9E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975103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Métrica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6FB65960-192B-453A-B4CC-925BFFCD9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187451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FB6AA50-B189-457F-B7E4-E24482AD5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1975103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Y1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234CDCF0-1B27-4730-9635-C879B291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187451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59C1122B-83CA-4A7C-84CC-99ADC0B1A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1975103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Y2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1C3108D0-8ABD-4862-80AE-690849A5E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187451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86628238-7F70-40AC-A183-F219A8CE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1975103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Y3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BAF2289F-FBBE-4FEB-897A-CE9931430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187451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9407B13E-CF2A-41D5-8096-D3D0F0A03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1975103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Y4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4E4DD181-320F-4710-B194-1D332B4DD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187451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750BFEAE-4BF9-4621-B460-6E88AD42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1975103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Y5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9C084B28-471C-4D9A-BF05-F737ABAEB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04287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B429D743-712B-4FE1-AFE4-2C189117A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404871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Comercios activos promedio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D3E70787-1FFC-4436-890A-0730D2D85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30428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937709AE-F3EC-4B40-8DFB-C09A0800E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2404871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10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5FFAB5D4-F385-497C-9375-BA4E23E95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230428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EE5AE972-07F9-40E8-82B0-BE59C1CED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2404871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50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C83D5526-1455-4911-AE89-45FAD9717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230428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87DC82A5-07F8-4D0C-AE79-240FBF49D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2404871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200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3286B8FA-7922-4031-A2F7-7BAC7E5AA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230428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CA1541D7-E028-418F-8129-AC4CB5E4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2404871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600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1991A630-EB2D-4700-9FA7-1BF56D656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230428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B442CC1D-E80E-429D-AF52-EE4FA6B31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2404871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1.500</a:t>
            </a:r>
          </a:p>
        </p:txBody>
      </p:sp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56C8DF4C-BC0B-4E78-926E-8D3F8E266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34056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1" name="TextBox 30">
            <a:extLst xmlns:a="http://schemas.openxmlformats.org/drawingml/2006/main">
              <a:ext uri="{FF2B5EF4-FFF2-40B4-BE49-F238E27FC236}">
                <a16:creationId xmlns:a16="http://schemas.microsoft.com/office/drawing/2014/main" id="{54DB5FC2-264E-43CC-8A21-591BD1543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834639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Pedidos/comercio/mes</a:t>
            </a:r>
          </a:p>
        </p:txBody>
      </p:sp>
      <p:sp>
        <p:nvSpPr>
          <p:cNvPr id="32" name="Rectangle 31">
            <a:extLst xmlns:a="http://schemas.openxmlformats.org/drawingml/2006/main">
              <a:ext uri="{FF2B5EF4-FFF2-40B4-BE49-F238E27FC236}">
                <a16:creationId xmlns:a16="http://schemas.microsoft.com/office/drawing/2014/main" id="{AB154399-D8DA-4489-AA51-53941DE6D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734056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3" name="TextBox 32">
            <a:extLst xmlns:a="http://schemas.openxmlformats.org/drawingml/2006/main">
              <a:ext uri="{FF2B5EF4-FFF2-40B4-BE49-F238E27FC236}">
                <a16:creationId xmlns:a16="http://schemas.microsoft.com/office/drawing/2014/main" id="{FB6549AE-2AC6-44AC-AE39-D8253CD52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2834639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34" name="Rectangle 33">
            <a:extLst xmlns:a="http://schemas.openxmlformats.org/drawingml/2006/main">
              <a:ext uri="{FF2B5EF4-FFF2-40B4-BE49-F238E27FC236}">
                <a16:creationId xmlns:a16="http://schemas.microsoft.com/office/drawing/2014/main" id="{521E1FBB-F6C2-4D00-BB9E-2E8E5324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2734056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2AFF6334-F0C5-4FD5-91D4-47392C602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2834639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8</a:t>
            </a:r>
          </a:p>
        </p:txBody>
      </p:sp>
      <p:sp>
        <p:nvSpPr>
          <p:cNvPr id="36" name="Rectangle 35">
            <a:extLst xmlns:a="http://schemas.openxmlformats.org/drawingml/2006/main">
              <a:ext uri="{FF2B5EF4-FFF2-40B4-BE49-F238E27FC236}">
                <a16:creationId xmlns:a16="http://schemas.microsoft.com/office/drawing/2014/main" id="{80428CAD-4416-4D59-AD7E-786D77361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2734056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7" name="TextBox 36">
            <a:extLst xmlns:a="http://schemas.openxmlformats.org/drawingml/2006/main">
              <a:ext uri="{FF2B5EF4-FFF2-40B4-BE49-F238E27FC236}">
                <a16:creationId xmlns:a16="http://schemas.microsoft.com/office/drawing/2014/main" id="{07E50657-7FE5-423E-863D-4032C13F8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2834639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12</a:t>
            </a:r>
          </a:p>
        </p:txBody>
      </p:sp>
      <p:sp>
        <p:nvSpPr>
          <p:cNvPr id="38" name="Rectangle 37">
            <a:extLst xmlns:a="http://schemas.openxmlformats.org/drawingml/2006/main">
              <a:ext uri="{FF2B5EF4-FFF2-40B4-BE49-F238E27FC236}">
                <a16:creationId xmlns:a16="http://schemas.microsoft.com/office/drawing/2014/main" id="{623DE26A-F8EB-4ECB-BC75-33105A00F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2734056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9" name="TextBox 38">
            <a:extLst xmlns:a="http://schemas.openxmlformats.org/drawingml/2006/main">
              <a:ext uri="{FF2B5EF4-FFF2-40B4-BE49-F238E27FC236}">
                <a16:creationId xmlns:a16="http://schemas.microsoft.com/office/drawing/2014/main" id="{8E435E8F-7947-4515-A8EE-BB89496AF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2834639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15</a:t>
            </a:r>
          </a:p>
        </p:txBody>
      </p:sp>
      <p:sp>
        <p:nvSpPr>
          <p:cNvPr id="40" name="Rectangle 39">
            <a:extLst xmlns:a="http://schemas.openxmlformats.org/drawingml/2006/main">
              <a:ext uri="{FF2B5EF4-FFF2-40B4-BE49-F238E27FC236}">
                <a16:creationId xmlns:a16="http://schemas.microsoft.com/office/drawing/2014/main" id="{0C997A9F-9FDD-411F-B118-F86BB2DA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2734056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1" name="TextBox 40">
            <a:extLst xmlns:a="http://schemas.openxmlformats.org/drawingml/2006/main">
              <a:ext uri="{FF2B5EF4-FFF2-40B4-BE49-F238E27FC236}">
                <a16:creationId xmlns:a16="http://schemas.microsoft.com/office/drawing/2014/main" id="{12837EDF-384D-4C3C-B612-A357874D4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2834639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18</a:t>
            </a:r>
          </a:p>
        </p:txBody>
      </p:sp>
      <p:sp>
        <p:nvSpPr>
          <p:cNvPr id="42" name="Rectangle 41">
            <a:extLst xmlns:a="http://schemas.openxmlformats.org/drawingml/2006/main">
              <a:ext uri="{FF2B5EF4-FFF2-40B4-BE49-F238E27FC236}">
                <a16:creationId xmlns:a16="http://schemas.microsoft.com/office/drawing/2014/main" id="{4D5F74DB-EED2-42D6-8200-31393C335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163824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3" name="TextBox 42">
            <a:extLst xmlns:a="http://schemas.openxmlformats.org/drawingml/2006/main">
              <a:ext uri="{FF2B5EF4-FFF2-40B4-BE49-F238E27FC236}">
                <a16:creationId xmlns:a16="http://schemas.microsoft.com/office/drawing/2014/main" id="{F9973403-0EF4-4C6D-ADD4-72843297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264408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Pedidos/año</a:t>
            </a:r>
          </a:p>
        </p:txBody>
      </p:sp>
      <p:sp>
        <p:nvSpPr>
          <p:cNvPr id="44" name="Rectangle 43">
            <a:extLst xmlns:a="http://schemas.openxmlformats.org/drawingml/2006/main">
              <a:ext uri="{FF2B5EF4-FFF2-40B4-BE49-F238E27FC236}">
                <a16:creationId xmlns:a16="http://schemas.microsoft.com/office/drawing/2014/main" id="{EC9DBB24-1213-429A-8D92-86BF8BD4F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163824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5" name="TextBox 44">
            <a:extLst xmlns:a="http://schemas.openxmlformats.org/drawingml/2006/main">
              <a:ext uri="{FF2B5EF4-FFF2-40B4-BE49-F238E27FC236}">
                <a16:creationId xmlns:a16="http://schemas.microsoft.com/office/drawing/2014/main" id="{094ECD0E-E5BB-461C-B636-F3459C926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3264408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480</a:t>
            </a:r>
          </a:p>
        </p:txBody>
      </p:sp>
      <p:sp>
        <p:nvSpPr>
          <p:cNvPr id="46" name="Rectangle 45">
            <a:extLst xmlns:a="http://schemas.openxmlformats.org/drawingml/2006/main">
              <a:ext uri="{FF2B5EF4-FFF2-40B4-BE49-F238E27FC236}">
                <a16:creationId xmlns:a16="http://schemas.microsoft.com/office/drawing/2014/main" id="{224CC131-56E0-4F64-B74C-766CD0B1C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3163824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7" name="TextBox 46">
            <a:extLst xmlns:a="http://schemas.openxmlformats.org/drawingml/2006/main">
              <a:ext uri="{FF2B5EF4-FFF2-40B4-BE49-F238E27FC236}">
                <a16:creationId xmlns:a16="http://schemas.microsoft.com/office/drawing/2014/main" id="{CAF30499-EE16-4097-BC27-14C349472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3264408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4.800</a:t>
            </a:r>
          </a:p>
        </p:txBody>
      </p:sp>
      <p:sp>
        <p:nvSpPr>
          <p:cNvPr id="48" name="Rectangle 47">
            <a:extLst xmlns:a="http://schemas.openxmlformats.org/drawingml/2006/main">
              <a:ext uri="{FF2B5EF4-FFF2-40B4-BE49-F238E27FC236}">
                <a16:creationId xmlns:a16="http://schemas.microsoft.com/office/drawing/2014/main" id="{A2229D0F-65B7-43E8-BC6A-2271A72D1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3163824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9" name="TextBox 48">
            <a:extLst xmlns:a="http://schemas.openxmlformats.org/drawingml/2006/main">
              <a:ext uri="{FF2B5EF4-FFF2-40B4-BE49-F238E27FC236}">
                <a16:creationId xmlns:a16="http://schemas.microsoft.com/office/drawing/2014/main" id="{894923C4-7A35-431E-A04C-946A588F4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3264408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28.800</a:t>
            </a:r>
          </a:p>
        </p:txBody>
      </p:sp>
      <p:sp>
        <p:nvSpPr>
          <p:cNvPr id="50" name="Rectangle 49">
            <a:extLst xmlns:a="http://schemas.openxmlformats.org/drawingml/2006/main">
              <a:ext uri="{FF2B5EF4-FFF2-40B4-BE49-F238E27FC236}">
                <a16:creationId xmlns:a16="http://schemas.microsoft.com/office/drawing/2014/main" id="{BDA6E099-90F6-48BD-B0DB-462B983D1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3163824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1" name="TextBox 50">
            <a:extLst xmlns:a="http://schemas.openxmlformats.org/drawingml/2006/main">
              <a:ext uri="{FF2B5EF4-FFF2-40B4-BE49-F238E27FC236}">
                <a16:creationId xmlns:a16="http://schemas.microsoft.com/office/drawing/2014/main" id="{10DCAB5B-783F-4369-B22B-C17867627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3264408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108.000</a:t>
            </a:r>
          </a:p>
        </p:txBody>
      </p:sp>
      <p:sp>
        <p:nvSpPr>
          <p:cNvPr id="52" name="Rectangle 51">
            <a:extLst xmlns:a="http://schemas.openxmlformats.org/drawingml/2006/main">
              <a:ext uri="{FF2B5EF4-FFF2-40B4-BE49-F238E27FC236}">
                <a16:creationId xmlns:a16="http://schemas.microsoft.com/office/drawing/2014/main" id="{C1C90983-6E33-4283-8463-58F799D2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3163824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3" name="TextBox 52">
            <a:extLst xmlns:a="http://schemas.openxmlformats.org/drawingml/2006/main">
              <a:ext uri="{FF2B5EF4-FFF2-40B4-BE49-F238E27FC236}">
                <a16:creationId xmlns:a16="http://schemas.microsoft.com/office/drawing/2014/main" id="{CC1B86AA-68E8-4146-BDE1-E679757E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3264408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324.000</a:t>
            </a:r>
          </a:p>
        </p:txBody>
      </p:sp>
      <p:sp>
        <p:nvSpPr>
          <p:cNvPr id="54" name="Rectangle 53">
            <a:extLst xmlns:a="http://schemas.openxmlformats.org/drawingml/2006/main">
              <a:ext uri="{FF2B5EF4-FFF2-40B4-BE49-F238E27FC236}">
                <a16:creationId xmlns:a16="http://schemas.microsoft.com/office/drawing/2014/main" id="{6EBFA46C-AF4A-489B-BC58-37C0EB77B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593591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5" name="TextBox 54">
            <a:extLst xmlns:a="http://schemas.openxmlformats.org/drawingml/2006/main">
              <a:ext uri="{FF2B5EF4-FFF2-40B4-BE49-F238E27FC236}">
                <a16:creationId xmlns:a16="http://schemas.microsoft.com/office/drawing/2014/main" id="{12FEDFFA-CB68-444E-9F77-B6F26DB70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694176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GMV anual</a:t>
            </a:r>
          </a:p>
        </p:txBody>
      </p:sp>
      <p:sp>
        <p:nvSpPr>
          <p:cNvPr id="56" name="Rectangle 55">
            <a:extLst xmlns:a="http://schemas.openxmlformats.org/drawingml/2006/main">
              <a:ext uri="{FF2B5EF4-FFF2-40B4-BE49-F238E27FC236}">
                <a16:creationId xmlns:a16="http://schemas.microsoft.com/office/drawing/2014/main" id="{1DC48977-EE1B-4149-A01C-AC41F916A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593591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7" name="TextBox 56">
            <a:extLst xmlns:a="http://schemas.openxmlformats.org/drawingml/2006/main">
              <a:ext uri="{FF2B5EF4-FFF2-40B4-BE49-F238E27FC236}">
                <a16:creationId xmlns:a16="http://schemas.microsoft.com/office/drawing/2014/main" id="{45FAD4CE-C8BB-42C4-9671-58F2BB2A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3694176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€21,6 mil</a:t>
            </a:r>
          </a:p>
        </p:txBody>
      </p:sp>
      <p:sp>
        <p:nvSpPr>
          <p:cNvPr id="58" name="Rectangle 57">
            <a:extLst xmlns:a="http://schemas.openxmlformats.org/drawingml/2006/main">
              <a:ext uri="{FF2B5EF4-FFF2-40B4-BE49-F238E27FC236}">
                <a16:creationId xmlns:a16="http://schemas.microsoft.com/office/drawing/2014/main" id="{20022283-D06E-4090-9538-AC8F5E15C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3593591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9" name="TextBox 58">
            <a:extLst xmlns:a="http://schemas.openxmlformats.org/drawingml/2006/main">
              <a:ext uri="{FF2B5EF4-FFF2-40B4-BE49-F238E27FC236}">
                <a16:creationId xmlns:a16="http://schemas.microsoft.com/office/drawing/2014/main" id="{94C1AB6A-4280-4FE4-8CA4-49602931A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3694176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€216 mil</a:t>
            </a:r>
          </a:p>
        </p:txBody>
      </p:sp>
      <p:sp>
        <p:nvSpPr>
          <p:cNvPr id="60" name="Rectangle 59">
            <a:extLst xmlns:a="http://schemas.openxmlformats.org/drawingml/2006/main">
              <a:ext uri="{FF2B5EF4-FFF2-40B4-BE49-F238E27FC236}">
                <a16:creationId xmlns:a16="http://schemas.microsoft.com/office/drawing/2014/main" id="{BA8E9329-7453-4AA2-A7B8-A361464F9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3593591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1" name="TextBox 60">
            <a:extLst xmlns:a="http://schemas.openxmlformats.org/drawingml/2006/main">
              <a:ext uri="{FF2B5EF4-FFF2-40B4-BE49-F238E27FC236}">
                <a16:creationId xmlns:a16="http://schemas.microsoft.com/office/drawing/2014/main" id="{69FF672B-80C7-40A1-810A-DC6A6D9A7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3694176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€1,296 M</a:t>
            </a:r>
          </a:p>
        </p:txBody>
      </p:sp>
      <p:sp>
        <p:nvSpPr>
          <p:cNvPr id="62" name="Rectangle 61">
            <a:extLst xmlns:a="http://schemas.openxmlformats.org/drawingml/2006/main">
              <a:ext uri="{FF2B5EF4-FFF2-40B4-BE49-F238E27FC236}">
                <a16:creationId xmlns:a16="http://schemas.microsoft.com/office/drawing/2014/main" id="{64A5FBE8-8A76-44E9-9576-CB2D23C9E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3593591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3" name="TextBox 62">
            <a:extLst xmlns:a="http://schemas.openxmlformats.org/drawingml/2006/main">
              <a:ext uri="{FF2B5EF4-FFF2-40B4-BE49-F238E27FC236}">
                <a16:creationId xmlns:a16="http://schemas.microsoft.com/office/drawing/2014/main" id="{10E7AB13-DC93-4809-BA2D-751867E7F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3694176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€4,86 M</a:t>
            </a:r>
          </a:p>
        </p:txBody>
      </p:sp>
      <p:sp>
        <p:nvSpPr>
          <p:cNvPr id="64" name="Rectangle 63">
            <a:extLst xmlns:a="http://schemas.openxmlformats.org/drawingml/2006/main">
              <a:ext uri="{FF2B5EF4-FFF2-40B4-BE49-F238E27FC236}">
                <a16:creationId xmlns:a16="http://schemas.microsoft.com/office/drawing/2014/main" id="{B37125E8-CCB4-4EE8-A85B-2B466699F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3593591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5" name="TextBox 64">
            <a:extLst xmlns:a="http://schemas.openxmlformats.org/drawingml/2006/main">
              <a:ext uri="{FF2B5EF4-FFF2-40B4-BE49-F238E27FC236}">
                <a16:creationId xmlns:a16="http://schemas.microsoft.com/office/drawing/2014/main" id="{5B872454-C7DA-4C70-811D-C2816A66C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3694176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€14,58 M</a:t>
            </a:r>
          </a:p>
        </p:txBody>
      </p:sp>
      <p:sp>
        <p:nvSpPr>
          <p:cNvPr id="66" name="Rectangle 65">
            <a:extLst xmlns:a="http://schemas.openxmlformats.org/drawingml/2006/main">
              <a:ext uri="{FF2B5EF4-FFF2-40B4-BE49-F238E27FC236}">
                <a16:creationId xmlns:a16="http://schemas.microsoft.com/office/drawing/2014/main" id="{46C50EC3-29D0-4955-92C9-A4DC2FDB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59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7" name="TextBox 66">
            <a:extLst xmlns:a="http://schemas.openxmlformats.org/drawingml/2006/main">
              <a:ext uri="{FF2B5EF4-FFF2-40B4-BE49-F238E27FC236}">
                <a16:creationId xmlns:a16="http://schemas.microsoft.com/office/drawing/2014/main" id="{BC2F5659-AB16-4DA0-B1B8-41C4F2D8E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123944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Comisión asumida</a:t>
            </a:r>
          </a:p>
        </p:txBody>
      </p:sp>
      <p:sp>
        <p:nvSpPr>
          <p:cNvPr id="68" name="Rectangle 67">
            <a:extLst xmlns:a="http://schemas.openxmlformats.org/drawingml/2006/main">
              <a:ext uri="{FF2B5EF4-FFF2-40B4-BE49-F238E27FC236}">
                <a16:creationId xmlns:a16="http://schemas.microsoft.com/office/drawing/2014/main" id="{92D8307E-0745-4246-88DD-4331C89E9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02335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9" name="TextBox 68">
            <a:extLst xmlns:a="http://schemas.openxmlformats.org/drawingml/2006/main">
              <a:ext uri="{FF2B5EF4-FFF2-40B4-BE49-F238E27FC236}">
                <a16:creationId xmlns:a16="http://schemas.microsoft.com/office/drawing/2014/main" id="{3F192431-21E9-4334-A1C1-3CF51C57E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4123944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0%</a:t>
            </a:r>
          </a:p>
        </p:txBody>
      </p:sp>
      <p:sp>
        <p:nvSpPr>
          <p:cNvPr id="70" name="Rectangle 69">
            <a:extLst xmlns:a="http://schemas.openxmlformats.org/drawingml/2006/main">
              <a:ext uri="{FF2B5EF4-FFF2-40B4-BE49-F238E27FC236}">
                <a16:creationId xmlns:a16="http://schemas.microsoft.com/office/drawing/2014/main" id="{4DC66A22-BFB3-43AC-AADD-335DEB75C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402335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1" name="TextBox 70">
            <a:extLst xmlns:a="http://schemas.openxmlformats.org/drawingml/2006/main">
              <a:ext uri="{FF2B5EF4-FFF2-40B4-BE49-F238E27FC236}">
                <a16:creationId xmlns:a16="http://schemas.microsoft.com/office/drawing/2014/main" id="{86B324D3-8779-4880-9D95-E35421F2B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4123944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8%</a:t>
            </a:r>
          </a:p>
        </p:txBody>
      </p:sp>
      <p:sp>
        <p:nvSpPr>
          <p:cNvPr id="72" name="Rectangle 71">
            <a:extLst xmlns:a="http://schemas.openxmlformats.org/drawingml/2006/main">
              <a:ext uri="{FF2B5EF4-FFF2-40B4-BE49-F238E27FC236}">
                <a16:creationId xmlns:a16="http://schemas.microsoft.com/office/drawing/2014/main" id="{D4114073-7FCB-4DE9-BBF4-7D885471B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402335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3" name="TextBox 72">
            <a:extLst xmlns:a="http://schemas.openxmlformats.org/drawingml/2006/main">
              <a:ext uri="{FF2B5EF4-FFF2-40B4-BE49-F238E27FC236}">
                <a16:creationId xmlns:a16="http://schemas.microsoft.com/office/drawing/2014/main" id="{7BCB3017-15AA-4B0A-8F1A-C7C8541F6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4123944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8%</a:t>
            </a:r>
          </a:p>
        </p:txBody>
      </p:sp>
      <p:sp>
        <p:nvSpPr>
          <p:cNvPr id="74" name="Rectangle 73">
            <a:extLst xmlns:a="http://schemas.openxmlformats.org/drawingml/2006/main">
              <a:ext uri="{FF2B5EF4-FFF2-40B4-BE49-F238E27FC236}">
                <a16:creationId xmlns:a16="http://schemas.microsoft.com/office/drawing/2014/main" id="{1BE23D53-B5F7-4959-AC66-1B8C3627F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402335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5" name="TextBox 74">
            <a:extLst xmlns:a="http://schemas.openxmlformats.org/drawingml/2006/main">
              <a:ext uri="{FF2B5EF4-FFF2-40B4-BE49-F238E27FC236}">
                <a16:creationId xmlns:a16="http://schemas.microsoft.com/office/drawing/2014/main" id="{21825E43-ABF6-4B2F-AC5C-1FFD8148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4123944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8%</a:t>
            </a:r>
          </a:p>
        </p:txBody>
      </p:sp>
      <p:sp>
        <p:nvSpPr>
          <p:cNvPr id="76" name="Rectangle 75">
            <a:extLst xmlns:a="http://schemas.openxmlformats.org/drawingml/2006/main">
              <a:ext uri="{FF2B5EF4-FFF2-40B4-BE49-F238E27FC236}">
                <a16:creationId xmlns:a16="http://schemas.microsoft.com/office/drawing/2014/main" id="{FB3A8B00-5A95-4447-A329-35B57D55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402335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7" name="TextBox 76">
            <a:extLst xmlns:a="http://schemas.openxmlformats.org/drawingml/2006/main">
              <a:ext uri="{FF2B5EF4-FFF2-40B4-BE49-F238E27FC236}">
                <a16:creationId xmlns:a16="http://schemas.microsoft.com/office/drawing/2014/main" id="{42E18073-5959-4083-94A0-F2B5346A3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4123944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8%</a:t>
            </a:r>
          </a:p>
        </p:txBody>
      </p:sp>
      <p:sp>
        <p:nvSpPr>
          <p:cNvPr id="78" name="Rectangle 77">
            <a:extLst xmlns:a="http://schemas.openxmlformats.org/drawingml/2006/main">
              <a:ext uri="{FF2B5EF4-FFF2-40B4-BE49-F238E27FC236}">
                <a16:creationId xmlns:a16="http://schemas.microsoft.com/office/drawing/2014/main" id="{957A383B-22B2-44CF-A67F-420581F0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453127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9" name="TextBox 78">
            <a:extLst xmlns:a="http://schemas.openxmlformats.org/drawingml/2006/main">
              <a:ext uri="{FF2B5EF4-FFF2-40B4-BE49-F238E27FC236}">
                <a16:creationId xmlns:a16="http://schemas.microsoft.com/office/drawing/2014/main" id="{ADED0354-2E9B-4922-A513-BEBBCA63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553712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Comisión bruta anual</a:t>
            </a:r>
          </a:p>
        </p:txBody>
      </p:sp>
      <p:sp>
        <p:nvSpPr>
          <p:cNvPr id="80" name="Rectangle 79">
            <a:extLst xmlns:a="http://schemas.openxmlformats.org/drawingml/2006/main">
              <a:ext uri="{FF2B5EF4-FFF2-40B4-BE49-F238E27FC236}">
                <a16:creationId xmlns:a16="http://schemas.microsoft.com/office/drawing/2014/main" id="{1873B8DB-9745-45D1-83A3-60B9C5D03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45312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1" name="TextBox 80">
            <a:extLst xmlns:a="http://schemas.openxmlformats.org/drawingml/2006/main">
              <a:ext uri="{FF2B5EF4-FFF2-40B4-BE49-F238E27FC236}">
                <a16:creationId xmlns:a16="http://schemas.microsoft.com/office/drawing/2014/main" id="{8BB14368-A134-452B-9ABD-8C065E075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4553712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€0</a:t>
            </a:r>
          </a:p>
        </p:txBody>
      </p:sp>
      <p:sp>
        <p:nvSpPr>
          <p:cNvPr id="82" name="Rectangle 81">
            <a:extLst xmlns:a="http://schemas.openxmlformats.org/drawingml/2006/main">
              <a:ext uri="{FF2B5EF4-FFF2-40B4-BE49-F238E27FC236}">
                <a16:creationId xmlns:a16="http://schemas.microsoft.com/office/drawing/2014/main" id="{DA1753B8-0F03-47CE-9995-D93E19521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445312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3" name="TextBox 82">
            <a:extLst xmlns:a="http://schemas.openxmlformats.org/drawingml/2006/main">
              <a:ext uri="{FF2B5EF4-FFF2-40B4-BE49-F238E27FC236}">
                <a16:creationId xmlns:a16="http://schemas.microsoft.com/office/drawing/2014/main" id="{9CF95055-9FD2-4252-BB63-388F61622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4553712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€17,3 mil</a:t>
            </a:r>
          </a:p>
        </p:txBody>
      </p:sp>
      <p:sp>
        <p:nvSpPr>
          <p:cNvPr id="84" name="Rectangle 83">
            <a:extLst xmlns:a="http://schemas.openxmlformats.org/drawingml/2006/main">
              <a:ext uri="{FF2B5EF4-FFF2-40B4-BE49-F238E27FC236}">
                <a16:creationId xmlns:a16="http://schemas.microsoft.com/office/drawing/2014/main" id="{372AB166-8EAE-4035-9F80-6A224DA2A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445312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5" name="TextBox 84">
            <a:extLst xmlns:a="http://schemas.openxmlformats.org/drawingml/2006/main">
              <a:ext uri="{FF2B5EF4-FFF2-40B4-BE49-F238E27FC236}">
                <a16:creationId xmlns:a16="http://schemas.microsoft.com/office/drawing/2014/main" id="{CBD73FAC-3E10-43E0-97BB-E623AAEBC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4553712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€103,7 mil</a:t>
            </a:r>
          </a:p>
        </p:txBody>
      </p:sp>
      <p:sp>
        <p:nvSpPr>
          <p:cNvPr id="86" name="Rectangle 85">
            <a:extLst xmlns:a="http://schemas.openxmlformats.org/drawingml/2006/main">
              <a:ext uri="{FF2B5EF4-FFF2-40B4-BE49-F238E27FC236}">
                <a16:creationId xmlns:a16="http://schemas.microsoft.com/office/drawing/2014/main" id="{18FF52B6-E4CD-4407-BA62-F887E919E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445312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7" name="TextBox 86">
            <a:extLst xmlns:a="http://schemas.openxmlformats.org/drawingml/2006/main">
              <a:ext uri="{FF2B5EF4-FFF2-40B4-BE49-F238E27FC236}">
                <a16:creationId xmlns:a16="http://schemas.microsoft.com/office/drawing/2014/main" id="{1B41EC0E-35EF-41B3-AE54-55BCBEFE3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4553712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€388,8 mil</a:t>
            </a:r>
          </a:p>
        </p:txBody>
      </p:sp>
      <p:sp>
        <p:nvSpPr>
          <p:cNvPr id="88" name="Rectangle 87">
            <a:extLst xmlns:a="http://schemas.openxmlformats.org/drawingml/2006/main">
              <a:ext uri="{FF2B5EF4-FFF2-40B4-BE49-F238E27FC236}">
                <a16:creationId xmlns:a16="http://schemas.microsoft.com/office/drawing/2014/main" id="{3F8ED826-626D-40E5-9F9C-A6326622D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445312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9" name="TextBox 88">
            <a:extLst xmlns:a="http://schemas.openxmlformats.org/drawingml/2006/main">
              <a:ext uri="{FF2B5EF4-FFF2-40B4-BE49-F238E27FC236}">
                <a16:creationId xmlns:a16="http://schemas.microsoft.com/office/drawing/2014/main" id="{2B6E0F62-649C-4932-9B1C-EDC1FA4AA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4553712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€1,166 M</a:t>
            </a:r>
          </a:p>
        </p:txBody>
      </p:sp>
      <p:sp>
        <p:nvSpPr>
          <p:cNvPr id="90" name="TextBox 89">
            <a:extLst xmlns:a="http://schemas.openxmlformats.org/drawingml/2006/main">
              <a:ext uri="{FF2B5EF4-FFF2-40B4-BE49-F238E27FC236}">
                <a16:creationId xmlns:a16="http://schemas.microsoft.com/office/drawing/2014/main" id="{AE35BE32-29D7-43E9-A716-DBFF814BF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74920"/>
            <a:ext cx="109728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Base: ticket medio €45 equivalente; comercios activos promedio × pedidos/mes × 12. Take rate supuesto: 0% en Y1 y 8% desde Y2.</a:t>
            </a:r>
          </a:p>
        </p:txBody>
      </p:sp>
      <p:sp>
        <p:nvSpPr>
          <p:cNvPr id="91" name="TextBox 90">
            <a:extLst xmlns:a="http://schemas.openxmlformats.org/drawingml/2006/main">
              <a:ext uri="{FF2B5EF4-FFF2-40B4-BE49-F238E27FC236}">
                <a16:creationId xmlns:a16="http://schemas.microsoft.com/office/drawing/2014/main" id="{B953FC70-C07D-4990-8EB3-C70CDFB65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422392"/>
            <a:ext cx="109728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Comisión bruta antes de costes. El modelo de costes incluye captación agregada, pero el CAC global aún debe validarse.</a:t>
            </a:r>
          </a:p>
        </p:txBody>
      </p:sp>
      <p:sp>
        <p:nvSpPr>
          <p:cNvPr id="92" name="TextBox 91">
            <a:extLst xmlns:a="http://schemas.openxmlformats.org/drawingml/2006/main">
              <a:ext uri="{FF2B5EF4-FFF2-40B4-BE49-F238E27FC236}">
                <a16:creationId xmlns:a16="http://schemas.microsoft.com/office/drawing/2014/main" id="{C4EB54A8-503C-4F98-8F86-F77DA12B9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769864"/>
            <a:ext cx="109728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Financiación y equilibrio: decidir después de medir CAC, retención y coste por pedido en Y1–Y2.</a:t>
            </a:r>
          </a:p>
        </p:txBody>
      </p:sp>
    </p:spTree>
    <p:extLst>
      <p:ext uri="{BB962C8B-B14F-4D97-AF65-F5344CB8AC3E}">
        <p14:creationId xmlns:p14="http://schemas.microsoft.com/office/powerpoint/2010/main" val="91577534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8065E2-145E-4A37-8A2A-5D3D283EE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4D3B"/>
          </a:solidFill>
          <a:ln xmlns:a="http://schemas.openxmlformats.org/drawingml/2006/main" w="9525">
            <a:solidFill>
              <a:srgbClr val="D9DFD5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EDCE99-2D88-4071-AB36-C2FB14E37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1950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LONJA  /  MÉTRICAS ESTANDARIZADAS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F8BD77-9CEC-46DC-8959-14931026D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81050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CPI, GPI y CVR por interacción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6205A9-D921-4832-935E-9FE0907F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811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Misma cohorte, mismas interacciones cualificadas; comisión sin IVA y antes de impuestos sobre beneficios.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24C2F2-9785-4434-B927-3B20A3C6B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71675"/>
            <a:ext cx="3295650" cy="16383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D5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EB04F5-3AEA-432F-A9A8-B37F9B2BA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336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CPI · Cost per Interaction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70A5F9-6959-4242-9721-EA893E164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62225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CPI = C / 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180CEF-BDCA-457F-9C0D-6BE9D159C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95625"/>
            <a:ext cx="295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Coste completo atribuido por interacción. Incluye coste variable y parte asignada de costes fijos.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D65FD9-7F6A-43F3-906B-9237FCB24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1971675"/>
            <a:ext cx="3295650" cy="16383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EEF3E4"/>
          </a:solidFill>
          <a:ln xmlns:a="http://schemas.openxmlformats.org/drawingml/2006/main" w="9525">
            <a:solidFill>
              <a:srgbClr val="D9DFD5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A4508A-3746-4E1B-AFCF-759EAF310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1336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GPI · Gain per Interaction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532B24-C3EC-4E87-92C9-29BA54A1B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62225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88889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GPI = (R / I) - CPI</a:t>
            </a:r>
          </a:p>
          <a:p xmlns:a="http://schemas.openxmlformats.org/drawingml/2006/main">
            <a:pPr algn="l">
              <a:buNone/>
              <a:defRPr sz="13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= (R - C) / 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1F905F-4BC3-4A23-8231-B8A8E891C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095625"/>
            <a:ext cx="295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GPI es una métrica propia de Lonja. Comisión neta atribuida por interacción menos CPI; el GPI completo incluye gastos generales asignados.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D4D596-A4C9-4ED8-8560-A6EB65030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971675"/>
            <a:ext cx="3295650" cy="16383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D5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726E81-C112-4128-8A4A-5826EA44A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1336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CVR · Conversion Rate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374431-4594-42AC-9E75-D15A8A24A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562225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CVR (%) = 100 x S / 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06D6E9-A1DA-47E2-8544-D991DFCAF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095625"/>
            <a:ext cx="295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Porcentaje de interacciones de cierre distintas. Solo cuenta venta pagada y no reembolsada.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BE09AF-E15A-4465-830E-A4779E965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67150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Variables: I = interacciones cualificadas · C = costes completos atribuidos · R = comisión neta atribuida · S = interacciones de cierre distintas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D1D12C-2210-4975-A5A8-E38FFFBA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2767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Ejemplo: cinco interacciones y una venta pagada → CVR = 100 x 1 / 5 = 20%.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0EC6B5-41CE-407B-9290-9BC57543F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67250"/>
            <a:ext cx="1095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Pedido de €45 al 8%: R = €3,60 (€0,72 por interacción). Coste variable €0,35 + pago €0,925: CPI variable = €1,275 / 5 = €0,255; GPI variable = €0,72 - €0,255 = €0,465 por interacción. Sin costes fijos asignados.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1AA0B1-F41D-44F8-AD55-79112790D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62600"/>
            <a:ext cx="1095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Atribución: repartir la comisión neta una sola vez entre las interacciones cualificadas del recorrido; CVR cuenta solo la interacción que inicia la venta pagada. Incluir abandonos y sus costes en CPI; excluir vistas pasivas y eventos automáticos.</a:t>
            </a:r>
          </a:p>
        </p:txBody>
      </p:sp>
    </p:spTree>
    <p:extLst>
      <p:ext uri="{BB962C8B-B14F-4D97-AF65-F5344CB8AC3E}">
        <p14:creationId xmlns:p14="http://schemas.microsoft.com/office/powerpoint/2010/main" val="44536071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661404F-53B4-4114-9D3E-792185F6F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28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ACB37D24-0E26-4BE1-9580-B8660B8BA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47472"/>
            <a:ext cx="109728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LONJA  /  OPTIMIZACIÓN DE COSTES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49B6AAA-29C5-49EC-AECC-0039A5955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9728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2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Menos trabajo evitable; ahorro monetario aún por medir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40318C4-CFED-49DF-9375-F47465A67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716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El shortlist visual, los límites y la deduplicación ya reducen trabajo evitable; falta medir coste real y calidad.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7FDBC1CE-0EA4-427D-A0E9-1492BDFA4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947672"/>
            <a:ext cx="10991088" cy="7315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30E0636-EF32-4862-8B82-CE356948A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112264"/>
            <a:ext cx="105156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25 → 11 imágenes</a:t>
            </a:r>
            <a:br/>
            <a:r>
              <a:t>−56% en el payload máximo del comparador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BEB7FB68-3D5F-4733-BB58-5022B08A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880360"/>
            <a:ext cx="5367528" cy="199339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AAA063D2-83EF-495B-8221-C5B10F9BB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2880360"/>
            <a:ext cx="5367528" cy="199339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E60E202-465C-4187-9281-50603ADFB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108960"/>
            <a:ext cx="48920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Ya implementado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38EBF534-455B-4609-AA26-771A6ABC9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511296"/>
            <a:ext cx="48006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1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Embeddings reutilizables y top-5 visual; cuotas por recorrido, deduplicación temporal e imágenes normalizadas.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E2954750-3E10-4C06-A2FA-6C8BAC94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3108960"/>
            <a:ext cx="48920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Aún por validar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9ECC7B78-44A6-45F9-82AB-49CEA0E97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3511296"/>
            <a:ext cx="48006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1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Medir calidad con fotos etiquetadas y conciliar estimaciones con facturas; faltan coste del host externo, pagos, soporte y recorridos abandonados.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AC95A824-BE6A-4AFA-B7DF-F911314A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166360"/>
            <a:ext cx="1097280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El −56% describe imágenes máximas, no factura. €0,35/pedido sigue como hipótesis sin descuento hasta medir tokens, host, pagos y abandonos.</a:t>
            </a:r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2B4E2F76-11FB-44AA-BF95-2219DC155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742432"/>
            <a:ext cx="10991088" cy="530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BA94DECA-C307-4F22-8DB1-FE646DEEF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879592"/>
            <a:ext cx="1051560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Gate: validar coste por recorrido/venta, CPI, GPI y CVR con atribución completa; proteger calidad y conversión.</a:t>
            </a:r>
          </a:p>
        </p:txBody>
      </p:sp>
    </p:spTree>
    <p:extLst>
      <p:ext uri="{BB962C8B-B14F-4D97-AF65-F5344CB8AC3E}">
        <p14:creationId xmlns:p14="http://schemas.microsoft.com/office/powerpoint/2010/main" val="95013306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08A421-C43E-4457-AD2F-85B9C274B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085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Tres modelos de ingresos por etapas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716C69-69F9-4FEA-A6E5-CF8DC50EC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57275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Hipótesis para el piloto All-in-one: 8% por venta o 50 €/mes; 20 €/tienda/mes a largo plazo.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DC318F-0F38-4F4E-AA83-4874874A1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 w="0">
            <a:solidFill>
              <a:srgbClr val="164D3B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31E740-A9F6-4620-BC2D-AFCBBBDC1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57375"/>
            <a:ext cx="3257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8% por éxito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FD67E7-B22C-4E97-A5F1-214CBEC65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62200"/>
            <a:ext cx="32575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Cobro solo si la venta atribuida se paga y no se devuelve. Base propuesta: importe de producto sin IVA.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7EB29D-5F19-4DA6-BE8F-F08076B08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1857375"/>
            <a:ext cx="3257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50 € / mes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B7B449-2241-408A-B6C1-6689D1CF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362200"/>
            <a:ext cx="32575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Opción plana para comercios. Ingreso recurrente; requiere suscripción, facturación y gestión de bajas.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F1A2BC-EA96-4FCC-A773-A516216DB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1857375"/>
            <a:ext cx="3257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20 € / mes por tienda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91940D-5AD2-44EA-888F-E90BA026E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362200"/>
            <a:ext cx="32575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Plan de largo plazo para competir con Shopify. El comercio paga al PSP el coste de tarjeta. No se modela margen Lonja sobre el procesamiento.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F52B31-E3DC-4082-9AE9-5DFD4D3B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57625"/>
            <a:ext cx="102489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5"/>
          </a:solidFill>
          <a:ln xmlns:a="http://schemas.openxmlformats.org/drawingml/2006/main" w="0">
            <a:solidFill>
              <a:srgbClr val="D9DF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2A41E3-E16A-4F55-BFC1-BBD00F59E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957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Shopify Agentic · referencia actual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34AFC4-2844-4E14-9FE9-4DDBFD56A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524375"/>
            <a:ext cx="10191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Shopify España muestra Agentic a 0 €/mes y cobro por venta; el procesamiento depende de tarifa vigente y ubicación. No asumir una tarifa extranjera para España.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16F775-5A19-414F-8959-6BC29C042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054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El seat de 20 €/tienda/mes no se justifica solo por presencia en canales de IA: Lonja debe aportar asesoría, flujos multicanal y operación All-in-one. Fuente: shopify.com/es-es/precios y /agentic-plan (14/10/2026).</a:t>
            </a:r>
          </a:p>
        </p:txBody>
      </p:sp>
    </p:spTree>
    <p:extLst>
      <p:ext uri="{BB962C8B-B14F-4D97-AF65-F5344CB8AC3E}">
        <p14:creationId xmlns:p14="http://schemas.microsoft.com/office/powerpoint/2010/main" val="39621765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9D6AFE-AE7C-4F23-8153-776F5286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085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Métricas que guían el margen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6053FB-6EFD-433C-B157-55F41973C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57275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El centro de mandos debe separar coste directo y coste completo.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91CC53-DD73-4626-AF6C-B0A0F4938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 w="0">
            <a:solidFill>
              <a:srgbClr val="164D3B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B70E9E-FFA0-4BA7-93D9-C8F7D8B7D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33575"/>
            <a:ext cx="457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CPI = C / 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C21A9E-6164-418B-940C-0B75C106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57450"/>
            <a:ext cx="4667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Coste operativo completo imputado ÷ interacciones cualificadas.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3C90BC-3121-4A06-B417-3C60CED6C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933575"/>
            <a:ext cx="476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GPI = (R − C) / 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5DEE37-4CBF-4A5B-9693-9E0A8E51A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57450"/>
            <a:ext cx="4762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Comisión neta atribuida menos coste completo, dividido por interacciones.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009634-D862-40C8-A7A5-7C03DB03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76625"/>
            <a:ext cx="457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CVR = 100 × S / 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C680FE-EB1F-41D2-81F2-65D93C02B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0"/>
            <a:ext cx="4667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278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Interacciones de cierre distintas ÷ interacciones cualificadas. Solo pago confirmado cuenta como venta.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FAFFE5-C5D5-4708-994B-683E1996F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76625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265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Instrumentación parcial; economía completa pendiente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3AD5D9-5C5A-47DF-A274-FD3C62E70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24300"/>
            <a:ext cx="4762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El console local muestra uso y gasto estimado de proveedores; faltan atribución financiera completa, pagos/suscripciones cobradas, costes fijos y recorridos abandonados.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B42B46-966A-4169-81D9-19DAD047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24475"/>
            <a:ext cx="10191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Hay eventos de etapas e IDs de interacción en flujos clave. CPI, GPI y CVR no son aún resultados observados: no hay ventas reales ni conciliación completa por cohorte.</a:t>
            </a:r>
          </a:p>
        </p:txBody>
      </p:sp>
    </p:spTree>
    <p:extLst>
      <p:ext uri="{BB962C8B-B14F-4D97-AF65-F5344CB8AC3E}">
        <p14:creationId xmlns:p14="http://schemas.microsoft.com/office/powerpoint/2010/main" val="10076467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E429EF-3374-4740-BA19-EF66FA46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085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Compra online incluso con la tienda cerrada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9147AA-1689-42B3-A288-A30BDC7FA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57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El siguiente canal: consultas al agente, pedido fuera de horario y entrega a domicilio.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5A3639-C998-4EF5-A316-535A4D69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 w="0">
            <a:solidFill>
              <a:srgbClr val="164D3B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8E7DC4-1171-457E-8A98-57430855B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81200"/>
            <a:ext cx="60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43776B-9A04-4303-81C7-DF7B80E15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43175"/>
            <a:ext cx="2400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Consultar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51DBB0-E34D-4230-B51A-5B9D44A00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9900"/>
            <a:ext cx="2381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Producto, variantes, disponibilidad, entrega y devoluciones con el agente vendedor.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68086D-3570-4BF5-A844-A339231A5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1981200"/>
            <a:ext cx="60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82C7F8-526E-4F72-99F3-C62FCF50F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543175"/>
            <a:ext cx="2400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Aprobar y pagar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588C1D-2981-46D6-B417-8B92DCFD3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009900"/>
            <a:ext cx="2381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Confirmar producto, dirección, tarifa de entrega y precio total antes del pago.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B7186E-3165-4792-8B55-75270F6D9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981200"/>
            <a:ext cx="60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66C0E1-9F6C-4696-BB12-C74ADEBC3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543175"/>
            <a:ext cx="2400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Preparar pedido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9E8376-A392-4908-9D5D-0B90929BE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009900"/>
            <a:ext cx="2381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El comercio valida stock, acepta el pedido y organiza la preparación.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BDE847-B5CE-4065-8424-21777B396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1981200"/>
            <a:ext cx="60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953909-3141-4BEC-9C5A-733CF76D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543175"/>
            <a:ext cx="2400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Entregar y cerrar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39C3CB-22BB-4838-A980-52E291F66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009900"/>
            <a:ext cx="2381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El comercio o un socio entrega en casa y actualiza el estado; Lonja registra resultado y costes.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351C42-7073-4D41-A398-C8818D1AD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76750"/>
            <a:ext cx="10439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5"/>
          </a:solidFill>
          <a:ln xmlns:a="http://schemas.openxmlformats.org/drawingml/2006/main" w="0">
            <a:solidFill>
              <a:srgbClr val="D9DFD5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15DF0C-EA1A-49DE-96D9-03D8FE945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43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Operación del modelo base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3150A1-4E91-4401-BEBF-B6AF86ABB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62550"/>
            <a:ext cx="1038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Sin flota propia ni gestión manual pedido a pedido. El comercio o el operador asume preparación y última milla. El coste de entrega se repercute por separado; el comercio sigue siendo el vendedor.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DC32CF-CF1E-4D78-A470-BD8257EED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05790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Operación de entrega por fases; marketing global desde Y1 y expansión operativa según preparación local.</a:t>
            </a:r>
          </a:p>
        </p:txBody>
      </p:sp>
    </p:spTree>
    <p:extLst>
      <p:ext uri="{BB962C8B-B14F-4D97-AF65-F5344CB8AC3E}">
        <p14:creationId xmlns:p14="http://schemas.microsoft.com/office/powerpoint/2010/main" val="108030690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BC53C3-E2EC-4B5A-8045-E11A347AC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La tesis depende de que comprar con agentes se vuelva habitual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6B16FB-E690-40ED-9F5A-5D59F0BA5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La señal ya existe; la adopción masiva, todavía no.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C69EB4-E18E-4A40-B6FC-45670D93F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 w="0">
            <a:solidFill>
              <a:srgbClr val="164D3B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15A272-CFDC-43F8-BAA5-16751DDFF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43125"/>
            <a:ext cx="3143250" cy="2619375"/>
          </a:xfrm>
          <a:prstGeom xmlns:a="http://schemas.openxmlformats.org/drawingml/2006/main" prst="roundRect">
            <a:avLst>
              <a:gd name="adj" fmla="val 2909"/>
            </a:avLst>
          </a:prstGeom>
          <a:solidFill xmlns:a="http://schemas.openxmlformats.org/drawingml/2006/main">
            <a:srgbClr val="EEF0E7"/>
          </a:solidFill>
          <a:ln xmlns:a="http://schemas.openxmlformats.org/drawingml/2006/main" w="9525">
            <a:solidFill>
              <a:srgbClr val="D9DFD5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32A077-7683-4D46-A696-4081738F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00300"/>
            <a:ext cx="2724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SEÑAL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FA8693-E26F-49F7-8E13-B67E05EF0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76550"/>
            <a:ext cx="27241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Instinct ya muestra tareas de compra. OpenAI ha presentado dots como agentes personales persistentes.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F9E784-C4D9-432F-9E75-011BD2F1A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43125"/>
            <a:ext cx="3143250" cy="2619375"/>
          </a:xfrm>
          <a:prstGeom xmlns:a="http://schemas.openxmlformats.org/drawingml/2006/main" prst="roundRect">
            <a:avLst>
              <a:gd name="adj" fmla="val 2909"/>
            </a:avLst>
          </a:prstGeom>
          <a:solidFill xmlns:a="http://schemas.openxmlformats.org/drawingml/2006/main">
            <a:srgbClr val="EEF0E7"/>
          </a:solidFill>
          <a:ln xmlns:a="http://schemas.openxmlformats.org/drawingml/2006/main" w="9525">
            <a:solidFill>
              <a:srgbClr val="D9DFD5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EFFEE5-E627-4116-A9E5-BB2C98B4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00300"/>
            <a:ext cx="2724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LÍMITE ACTUAL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EF2FB8-8044-4F80-B2AF-6655071DC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876550"/>
            <a:ext cx="27241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Son ejemplos de producto, no prueba de que la mayoría compre habitualmente mediante agentes ni de demanda masiva para Lonja.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CCC936-F010-4ECF-ACD2-678B6FCAA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143125"/>
            <a:ext cx="3143250" cy="2619375"/>
          </a:xfrm>
          <a:prstGeom xmlns:a="http://schemas.openxmlformats.org/drawingml/2006/main" prst="roundRect">
            <a:avLst>
              <a:gd name="adj" fmla="val 2909"/>
            </a:avLst>
          </a:prstGeom>
          <a:solidFill xmlns:a="http://schemas.openxmlformats.org/drawingml/2006/main">
            <a:srgbClr val="EEF0E7"/>
          </a:solidFill>
          <a:ln xmlns:a="http://schemas.openxmlformats.org/drawingml/2006/main" w="9525">
            <a:solidFill>
              <a:srgbClr val="D9DF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00B30E-9550-47FF-9907-E3BE0BA8E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400300"/>
            <a:ext cx="2724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CONDICIÓN DE ÉXITO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EE7909-B74D-4AB4-BA65-1ACB2EE82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876550"/>
            <a:ext cx="27241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La oportunidad llega cuando descubrir, consultar y comprar productos locales con un agente sea cotidiano. Antes: validar uso, confianza y margen por pedido.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D1D863-B643-459C-942B-FA3941144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Implicación para el plan: una oportunidad de largo plazo condicionada a la adopción; no se proyectan ventas actuales de agentes.</a:t>
            </a:r>
          </a:p>
        </p:txBody>
      </p:sp>
    </p:spTree>
    <p:extLst>
      <p:ext uri="{BB962C8B-B14F-4D97-AF65-F5344CB8AC3E}">
        <p14:creationId xmlns:p14="http://schemas.microsoft.com/office/powerpoint/2010/main" val="13705540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2026-10-14T15:03:40.4130000Z</dcterms:created>
  <dcterms:modified xsi:type="dcterms:W3CDTF">2026-10-14T15:03:40.4130000Z</dcterms:modified>
</coreProperties>
</file>