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1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abc057fefc432c" /><Relationship Type="http://schemas.openxmlformats.org/officeDocument/2006/relationships/extended-properties" Target="/docProps/app.xml" Id="R45a1a1c4370340b5" /><Relationship Type="http://schemas.openxmlformats.org/officeDocument/2006/relationships/officeDocument" Target="/ppt/presentation.xml" Id="R359a279a206e4d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6cc3f3fdce432e"/>
  </p:sldMasterIdLst>
  <p:notesMasterIdLst>
    <p:notesMasterId xmlns:r="http://schemas.openxmlformats.org/officeDocument/2006/relationships" r:id="R693344370f4b4b80"/>
  </p:notesMasterIdLst>
  <p:sldIdLst>
    <p:sldId xmlns:r="http://schemas.openxmlformats.org/officeDocument/2006/relationships" id="256" r:id="Rf71a562cdb4f4f8c"/>
    <p:sldId xmlns:r="http://schemas.openxmlformats.org/officeDocument/2006/relationships" id="257" r:id="Re46a153cbcd945cd"/>
    <p:sldId xmlns:r="http://schemas.openxmlformats.org/officeDocument/2006/relationships" id="258" r:id="R340148f4cc3b4c2f"/>
    <p:sldId xmlns:r="http://schemas.openxmlformats.org/officeDocument/2006/relationships" id="259" r:id="Rb8cde683b6c8403b"/>
    <p:sldId xmlns:r="http://schemas.openxmlformats.org/officeDocument/2006/relationships" id="260" r:id="R0216417f6a644137"/>
    <p:sldId xmlns:r="http://schemas.openxmlformats.org/officeDocument/2006/relationships" id="261" r:id="R47dc8a2e530f463d"/>
    <p:sldId xmlns:r="http://schemas.openxmlformats.org/officeDocument/2006/relationships" id="262" r:id="R0f314f934ae2486b"/>
    <p:sldId xmlns:r="http://schemas.openxmlformats.org/officeDocument/2006/relationships" id="263" r:id="Ra5dea529f222433d"/>
    <p:sldId xmlns:r="http://schemas.openxmlformats.org/officeDocument/2006/relationships" id="264" r:id="R52a77afe55e34de7"/>
    <p:sldId xmlns:r="http://schemas.openxmlformats.org/officeDocument/2006/relationships" id="265" r:id="Re17b7ea4ca744f7e"/>
    <p:sldId xmlns:r="http://schemas.openxmlformats.org/officeDocument/2006/relationships" id="266" r:id="R53aa13f5dd4b42cf"/>
    <p:sldId xmlns:r="http://schemas.openxmlformats.org/officeDocument/2006/relationships" id="267" r:id="R45e6fdc6fb344458"/>
    <p:sldId xmlns:r="http://schemas.openxmlformats.org/officeDocument/2006/relationships" id="268" r:id="R241a9909da49405d"/>
    <p:sldId xmlns:r="http://schemas.openxmlformats.org/officeDocument/2006/relationships" id="269" r:id="R925b5ba353f74aef"/>
    <p:sldId xmlns:r="http://schemas.openxmlformats.org/officeDocument/2006/relationships" id="270" r:id="Ra896a87704ca43cb"/>
    <p:sldId xmlns:r="http://schemas.openxmlformats.org/officeDocument/2006/relationships" id="271" r:id="R4972d0dbdb304258"/>
    <p:sldId xmlns:r="http://schemas.openxmlformats.org/officeDocument/2006/relationships" id="272" r:id="R278c6b179ffe4c5f"/>
    <p:sldId xmlns:r="http://schemas.openxmlformats.org/officeDocument/2006/relationships" id="273" r:id="Rfbe69f5184f6433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9350aa7542407c" /><Relationship Type="http://schemas.openxmlformats.org/officeDocument/2006/relationships/slideMaster" Target="/ppt/slideMasters/slideMaster1.xml" Id="R206cc3f3fdce432e" /><Relationship Type="http://schemas.openxmlformats.org/officeDocument/2006/relationships/notesMaster" Target="/ppt/notesMasters/notesMaster1.xml" Id="R693344370f4b4b80" /><Relationship Type="http://schemas.openxmlformats.org/officeDocument/2006/relationships/presProps" Target="/ppt/presProps.xml" Id="R634a791b76e54c18" /><Relationship Type="http://schemas.openxmlformats.org/officeDocument/2006/relationships/tableStyles" Target="/ppt/tableStyles.xml" Id="R82518338d8bc40e2" /><Relationship Type="http://schemas.openxmlformats.org/officeDocument/2006/relationships/slide" Target="/ppt/slides/slide1.xml" Id="Rf71a562cdb4f4f8c" /><Relationship Type="http://schemas.openxmlformats.org/officeDocument/2006/relationships/slide" Target="/ppt/slides/slide2.xml" Id="Re46a153cbcd945cd" /><Relationship Type="http://schemas.openxmlformats.org/officeDocument/2006/relationships/slide" Target="/ppt/slides/slide3.xml" Id="R340148f4cc3b4c2f" /><Relationship Type="http://schemas.openxmlformats.org/officeDocument/2006/relationships/slide" Target="/ppt/slides/slide4.xml" Id="Rb8cde683b6c8403b" /><Relationship Type="http://schemas.openxmlformats.org/officeDocument/2006/relationships/slide" Target="/ppt/slides/slide5.xml" Id="R0216417f6a644137" /><Relationship Type="http://schemas.openxmlformats.org/officeDocument/2006/relationships/slide" Target="/ppt/slides/slide6.xml" Id="R47dc8a2e530f463d" /><Relationship Type="http://schemas.openxmlformats.org/officeDocument/2006/relationships/slide" Target="/ppt/slides/slide7.xml" Id="R0f314f934ae2486b" /><Relationship Type="http://schemas.openxmlformats.org/officeDocument/2006/relationships/slide" Target="/ppt/slides/slide8.xml" Id="Ra5dea529f222433d" /><Relationship Type="http://schemas.openxmlformats.org/officeDocument/2006/relationships/slide" Target="/ppt/slides/slide9.xml" Id="R52a77afe55e34de7" /><Relationship Type="http://schemas.openxmlformats.org/officeDocument/2006/relationships/slide" Target="/ppt/slides/slide10.xml" Id="Re17b7ea4ca744f7e" /><Relationship Type="http://schemas.openxmlformats.org/officeDocument/2006/relationships/slide" Target="/ppt/slides/slide11.xml" Id="R53aa13f5dd4b42cf" /><Relationship Type="http://schemas.openxmlformats.org/officeDocument/2006/relationships/slide" Target="/ppt/slides/slide12.xml" Id="R45e6fdc6fb344458" /><Relationship Type="http://schemas.openxmlformats.org/officeDocument/2006/relationships/slide" Target="/ppt/slides/slide13.xml" Id="R241a9909da49405d" /><Relationship Type="http://schemas.openxmlformats.org/officeDocument/2006/relationships/slide" Target="/ppt/slides/slide14.xml" Id="R925b5ba353f74aef" /><Relationship Type="http://schemas.openxmlformats.org/officeDocument/2006/relationships/slide" Target="/ppt/slides/slide15.xml" Id="Ra896a87704ca43cb" /><Relationship Type="http://schemas.openxmlformats.org/officeDocument/2006/relationships/slide" Target="/ppt/slides/slide16.xml" Id="R4972d0dbdb304258" /><Relationship Type="http://schemas.openxmlformats.org/officeDocument/2006/relationships/slide" Target="/ppt/slides/slide17.xml" Id="R278c6b179ffe4c5f" /><Relationship Type="http://schemas.openxmlformats.org/officeDocument/2006/relationships/slide" Target="/ppt/slides/slide18.xml" Id="Rfbe69f5184f643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4eb9bb5aaa44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4b40ae2b2d4369" /><Relationship Type="http://schemas.openxmlformats.org/officeDocument/2006/relationships/notesMaster" Target="/ppt/notesMasters/notesMaster1.xml" Id="Rde83442612f64d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51c7deddfa4eb9" /><Relationship Type="http://schemas.openxmlformats.org/officeDocument/2006/relationships/notesMaster" Target="/ppt/notesMasters/notesMaster1.xml" Id="R5c11dc4cb62445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2dc942c87e4ba3" /><Relationship Type="http://schemas.openxmlformats.org/officeDocument/2006/relationships/notesMaster" Target="/ppt/notesMasters/notesMaster1.xml" Id="R82c67a05f2a544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df5a17daa748d7" /><Relationship Type="http://schemas.openxmlformats.org/officeDocument/2006/relationships/notesMaster" Target="/ppt/notesMasters/notesMaster1.xml" Id="Rf65cef40d3f54d1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dc82ad7b8e4e5d" /><Relationship Type="http://schemas.openxmlformats.org/officeDocument/2006/relationships/notesMaster" Target="/ppt/notesMasters/notesMaster1.xml" Id="R0a99477a7c1343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bc209ea07346fd" /><Relationship Type="http://schemas.openxmlformats.org/officeDocument/2006/relationships/notesMaster" Target="/ppt/notesMasters/notesMaster1.xml" Id="Rc91d2b355dbc4a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3e7d5c9ef34b6b" /><Relationship Type="http://schemas.openxmlformats.org/officeDocument/2006/relationships/notesMaster" Target="/ppt/notesMasters/notesMaster1.xml" Id="R86f7baa538b746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f567b66b054ddb" /><Relationship Type="http://schemas.openxmlformats.org/officeDocument/2006/relationships/notesMaster" Target="/ppt/notesMasters/notesMaster1.xml" Id="R9fd8003bf2a44f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aba748b3554c28" /><Relationship Type="http://schemas.openxmlformats.org/officeDocument/2006/relationships/notesMaster" Target="/ppt/notesMasters/notesMaster1.xml" Id="Rf3bb1c283e524a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f918f9bcce46ed" /><Relationship Type="http://schemas.openxmlformats.org/officeDocument/2006/relationships/notesMaster" Target="/ppt/notesMasters/notesMaster1.xml" Id="Re2af0270fbec48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f35cbad36b74371" /><Relationship Type="http://schemas.openxmlformats.org/officeDocument/2006/relationships/notesMaster" Target="/ppt/notesMasters/notesMaster1.xml" Id="R7ac6c4e7a6a643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b1667289954440" /><Relationship Type="http://schemas.openxmlformats.org/officeDocument/2006/relationships/notesMaster" Target="/ppt/notesMasters/notesMaster1.xml" Id="R1602564bc073423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d907f962c694e71" /><Relationship Type="http://schemas.openxmlformats.org/officeDocument/2006/relationships/notesMaster" Target="/ppt/notesMasters/notesMaster1.xml" Id="R25fdb6d58e9b4a2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44a4e77aa04fd9" /><Relationship Type="http://schemas.openxmlformats.org/officeDocument/2006/relationships/notesMaster" Target="/ppt/notesMasters/notesMaster1.xml" Id="Rbfb279cd27894c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ef8346965fa404a" /><Relationship Type="http://schemas.openxmlformats.org/officeDocument/2006/relationships/notesMaster" Target="/ppt/notesMasters/notesMaster1.xml" Id="Ra760634f49cf41d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2488c5fee9d46b7" /><Relationship Type="http://schemas.openxmlformats.org/officeDocument/2006/relationships/notesMaster" Target="/ppt/notesMasters/notesMaster1.xml" Id="Re8291bb6244744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4d9bd6b9db94507" /><Relationship Type="http://schemas.openxmlformats.org/officeDocument/2006/relationships/notesMaster" Target="/ppt/notesMasters/notesMaster1.xml" Id="Re57f9994049241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ce5d9eb98734b92" /><Relationship Type="http://schemas.openxmlformats.org/officeDocument/2006/relationships/notesMaster" Target="/ppt/notesMasters/notesMaster1.xml" Id="Rab038cd42ac240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632dd8535346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410f186f5e40aa" /><Relationship Type="http://schemas.openxmlformats.org/officeDocument/2006/relationships/slideLayout" Target="/ppt/slideLayouts/slideLayout1.xml" Id="Ra36416a537e249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6416a537e249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5a3d9c5b544eee" /><Relationship Type="http://schemas.openxmlformats.org/officeDocument/2006/relationships/notesSlide" Target="/ppt/notesSlides/notesSlide1.xml" Id="R917e88a34acb42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d47c8cb9bf42ee" /><Relationship Type="http://schemas.openxmlformats.org/officeDocument/2006/relationships/notesSlide" Target="/ppt/notesSlides/notesSlide2.xml" Id="Rd8d27449913c4f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4528a34064f71" /><Relationship Type="http://schemas.openxmlformats.org/officeDocument/2006/relationships/notesSlide" Target="/ppt/notesSlides/notesSlide3.xml" Id="R08a4e038b9f645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e746cbeba4362" /><Relationship Type="http://schemas.openxmlformats.org/officeDocument/2006/relationships/notesSlide" Target="/ppt/notesSlides/notesSlide4.xml" Id="R56972887631543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a100208df4180" /><Relationship Type="http://schemas.openxmlformats.org/officeDocument/2006/relationships/notesSlide" Target="/ppt/notesSlides/notesSlide5.xml" Id="R11d54136030442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f5df330cd4414e" /><Relationship Type="http://schemas.openxmlformats.org/officeDocument/2006/relationships/notesSlide" Target="/ppt/notesSlides/notesSlide6.xml" Id="Rd10f3be9c26846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f9af6f180e4c16" /><Relationship Type="http://schemas.openxmlformats.org/officeDocument/2006/relationships/chart" Target="/ppt/slides/charts/chart1.xml" Id="R9da016258a5a40c7" /><Relationship Type="http://schemas.openxmlformats.org/officeDocument/2006/relationships/notesSlide" Target="/ppt/notesSlides/notesSlide7.xml" Id="R78784b005c0742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860ae2e8a4477" /><Relationship Type="http://schemas.openxmlformats.org/officeDocument/2006/relationships/notesSlide" Target="/ppt/notesSlides/notesSlide8.xml" Id="R9d316fbb886244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12d03ee234a3b" /><Relationship Type="http://schemas.openxmlformats.org/officeDocument/2006/relationships/notesSlide" Target="/ppt/notesSlides/notesSlide9.xml" Id="Rea9fc0c555474f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4509257b54555" /><Relationship Type="http://schemas.openxmlformats.org/officeDocument/2006/relationships/notesSlide" Target="/ppt/notesSlides/notesSlide10.xml" Id="R27f03342e01e42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25218e1f454121" /><Relationship Type="http://schemas.openxmlformats.org/officeDocument/2006/relationships/notesSlide" Target="/ppt/notesSlides/notesSlide11.xml" Id="R9c15e430cd4f4d4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5596bd01c4c1b" /><Relationship Type="http://schemas.openxmlformats.org/officeDocument/2006/relationships/notesSlide" Target="/ppt/notesSlides/notesSlide12.xml" Id="R0f1a6c51be534c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3183744054428" /><Relationship Type="http://schemas.openxmlformats.org/officeDocument/2006/relationships/notesSlide" Target="/ppt/notesSlides/notesSlide13.xml" Id="R9f1f6976cc11466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328a37fde4783" /><Relationship Type="http://schemas.openxmlformats.org/officeDocument/2006/relationships/notesSlide" Target="/ppt/notesSlides/notesSlide14.xml" Id="R8c62d2f3459b4d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9ca2428b84e99" /><Relationship Type="http://schemas.openxmlformats.org/officeDocument/2006/relationships/notesSlide" Target="/ppt/notesSlides/notesSlide15.xml" Id="Ra4d75f7d08f34fe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62b0fed204d89" /><Relationship Type="http://schemas.openxmlformats.org/officeDocument/2006/relationships/notesSlide" Target="/ppt/notesSlides/notesSlide16.xml" Id="R97a023ef63be4d8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97e718b3046a0" /><Relationship Type="http://schemas.openxmlformats.org/officeDocument/2006/relationships/notesSlide" Target="/ppt/notesSlides/notesSlide17.xml" Id="R58c02e69cd484b2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a25a49fbf4813" /><Relationship Type="http://schemas.openxmlformats.org/officeDocument/2006/relationships/notesSlide" Target="/ppt/notesSlides/notesSlide18.xml" Id="Rd88c1402cf6b441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8% success fee</c:v>
          </c:tx>
          <c:spPr>
            <a:solidFill xmlns:a="http://schemas.openxmlformats.org/drawingml/2006/main">
              <a:srgbClr val="164D3B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50 orders</c:v>
                </c:pt>
                <c:pt idx="1">
                  <c:v>200 orders</c:v>
                </c:pt>
                <c:pt idx="2">
                  <c:v>500 orders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180</c:v>
                </c:pt>
                <c:pt idx="1">
                  <c:v>720</c:v>
                </c:pt>
                <c:pt idx="2">
                  <c:v>1800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00">
                  <a:solidFill>
                    <a:srgbClr val="64716A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4D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CD96F-4A47-4C53-A0B1-D3C5D095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23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defRPr>
            </a:pPr>
            <a:r>
              <a:rPr sz="1350" b="1">
                <a:solidFill>
                  <a:srgbClr val="D8EF9A"/>
                </a:solidFill>
                <a:latin typeface="Helvetica"/>
                <a:ea typeface="Helvetica"/>
                <a:cs typeface="Helvetica"/>
              </a:rPr>
              <a:t>LONJA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0E475-2B27-477E-9B88-4AC414D8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1000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virtual shop assistant for everyday commerce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51E08-FD8C-4304-A436-51C9B06E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57625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Integrated into the modular All-in-one package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2270A-271A-4816-81EE-CB5D18B9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208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D8EF9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8EF9A"/>
                </a:solidFill>
                <a:latin typeface="Arial"/>
                <a:ea typeface="Arial"/>
                <a:cs typeface="Arial"/>
              </a:rPr>
              <a:t>Valencia  ·  14 October 2026</a:t>
            </a:r>
          </a:p>
        </p:txBody>
      </p:sp>
    </p:spTree>
    <p:extLst>
      <p:ext uri="{BB962C8B-B14F-4D97-AF65-F5344CB8AC3E}">
        <p14:creationId xmlns:p14="http://schemas.microsoft.com/office/powerpoint/2010/main" val="19737283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9A6C78-306E-4B66-860C-20833B8B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88150F-2826-4166-827A-235218DF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 versatile virtual shop assistant for everyday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156B9-4BCD-4284-8F0C-C39193A1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B113F-F40F-44A4-8118-E5BFEA37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6A54B-8F1F-4A05-9818-E5835263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2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5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Lonja brings a virtual assistant into everyday shop tasks: answering questions, recommending products and guiding orders with confirmed information.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CB54F-2AB9-4A62-B6DB-0FDE85CD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71875"/>
            <a:ext cx="695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All-in-one provides the modular catalogue, orders, payments and operations foundation without limiting the assistant to one interface or use case.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EAF4B-B29E-430C-8A12-4E62FF24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1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BUSINESS QUESTION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C85C3-6B4A-4068-AC56-2B44CCC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24100"/>
            <a:ext cx="304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9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Can the virtual assistant drive sales and repeat use at a sustainable service cost?</a:t>
            </a:r>
          </a:p>
        </p:txBody>
      </p:sp>
    </p:spTree>
    <p:extLst>
      <p:ext uri="{BB962C8B-B14F-4D97-AF65-F5344CB8AC3E}">
        <p14:creationId xmlns:p14="http://schemas.microsoft.com/office/powerpoint/2010/main" val="726223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0EB98E-9350-4BB4-9B14-FF6DAA1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D4236-1F8A-45B0-8049-0C3A6F36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One assistant can support many everyday shop tasks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99233E-39EC-44EC-93F6-A794845D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BF365-D08F-477C-B76C-317E5FF5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63398-52F1-4A4E-B75F-986E00F08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288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EA695-1FF1-4087-89D5-DB756E10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8002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Find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905D2-1711-4337-981E-64A9CE20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002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98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Describe a need to find a shop, specialist or local product and start a conversation.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2191E-F043-4940-8541-CB827CC8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924307-C325-485D-B7B7-81C9F705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8289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Advise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6CD46-3610-4F78-8B1E-FFE8B65A2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8289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93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Ask about materials, size, compatibility, availability and alternatives using confirmed data.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02339D-831F-4C2D-82B3-2E99CBA4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86C12-A7C4-4CE6-BEB1-EBD42C9B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576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After hours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7487B-49D1-47EB-AEA6-0D4A1CEDC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576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879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The assistant answers and captures a request; the merchant confirms stock and accepts it.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3431A-8CD1-4BDE-AFAB-D670747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1490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4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C205D9-F914-4574-B1C6-028F24EA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8863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Repeat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7EE9C-7CA4-4BF2-B6C7-8042D871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86325"/>
            <a:ext cx="7524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Reorder, prepare a gift or book a service where the merchant offers it.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96B354-B841-406A-9C7C-5C33782B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00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815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 shop-window photo is optional. Web, chat, voice and personal agents are channels to integrate; delivery and bookings depend on the merchant.</a:t>
            </a:r>
          </a:p>
        </p:txBody>
      </p:sp>
    </p:spTree>
    <p:extLst>
      <p:ext uri="{BB962C8B-B14F-4D97-AF65-F5344CB8AC3E}">
        <p14:creationId xmlns:p14="http://schemas.microsoft.com/office/powerpoint/2010/main" val="13339929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81DDD9-6F73-46F2-A27F-E27BA747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8E73F-40F8-476D-B79E-269F3DFA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Merchant onboarding and integrations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2DCEB-3F3C-4A8A-84D6-1C3877A5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63987-6F06-4B3E-BB51-681134BA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1B474-44DF-44F7-8DC5-8AA317DE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NO EXISTING PLATFORM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F32895-D41F-4764-94B2-1154B88C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24100"/>
            <a:ext cx="44291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053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A setup agent guides business details, catalogue, variants, prices, policies, pickup/delivery and payments; the seller reviews and confirms.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CD915-2E33-45D9-84E5-32A17AD3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All-in-one pilot: complete and modular; no need to rebuild Shopify’s entire suite.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38AEE-111D-44AD-B93F-85FEFA88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57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EXISTING PLATFORM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BAB609-2893-442F-BD8E-672BD21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32410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801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Connect catalogue, availability and orders; keep existing checkout where it fits.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CA386-46CA-446E-B90B-D739446A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486150"/>
            <a:ext cx="43338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43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Shopify, WooCommerce, Wix and PrestaShop are candidates, not partnerships or shipped integrations.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1FC54-DAAC-4DC2-B83B-E4E52015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03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Priority: All-in-one in Valencia; Growth later as demand warrants, preserving price, stock and payment authority.</a:t>
            </a:r>
          </a:p>
        </p:txBody>
      </p:sp>
    </p:spTree>
    <p:extLst>
      <p:ext uri="{BB962C8B-B14F-4D97-AF65-F5344CB8AC3E}">
        <p14:creationId xmlns:p14="http://schemas.microsoft.com/office/powerpoint/2010/main" val="15407609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1454F7-586A-4129-92F5-45B61DD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DFE45-EF95-488F-9CD1-C75099A4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987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The product thesis is clear; commercial validation remains ahead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BC306-999E-4B79-A651-78E2FD52B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C0288-1AFF-40E1-8909-80F7A24C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15DF8-DAA0-45A5-AA11-A625B5EB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097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CURRENT TECHNICAL CAPABILITY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D0FDB-FBC2-466F-B8EC-4E84C079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57425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API/MCP and merchant onboarding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Confirmed catalogue and offer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Quote, Stripe test and receipt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Usage and estimated-cost telemetry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1028C4-D9DF-4F0A-B541-C6CBFF26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097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75" b="1">
                <a:solidFill>
                  <a:srgbClr val="F2A36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A36F"/>
                </a:solidFill>
                <a:latin typeface="Arial"/>
                <a:ea typeface="Arial"/>
                <a:cs typeface="Arial"/>
              </a:rPr>
              <a:t>VALIDATION STILL OPEN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0CE7D-11BC-4056-B04B-F4841E69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257425"/>
            <a:ext cx="5095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Real host/device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Use by merchants and shoppers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Production payment integration</a:t>
            </a:r>
          </a:p>
          <a:p xmlns:a="http://schemas.openxmlformats.org/drawingml/2006/main">
            <a:pPr>
              <a:buNone/>
              <a:defRPr sz="18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Complete CPI/GPI/CVR and margin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40019-3B4E-439A-9D4D-3C13D8A0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No real sales, GMV, active merchants or retention have been observed yet.</a:t>
            </a:r>
          </a:p>
        </p:txBody>
      </p:sp>
    </p:spTree>
    <p:extLst>
      <p:ext uri="{BB962C8B-B14F-4D97-AF65-F5344CB8AC3E}">
        <p14:creationId xmlns:p14="http://schemas.microsoft.com/office/powerpoint/2010/main" val="11718742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5BB23-C7FC-4D5D-B637-4EC67BA8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72642-6522-4F41-835B-99190EA0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93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 sales commission is a hypothesis, not current revenue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007C6-BCEA-4348-88C7-1389BE9E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A6BF7-E176-4B85-9A37-33044F5A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6C41A-4FB3-480F-BBF1-5404AB30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Today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6DF05-2FE2-4FFA-9AE0-70F33558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98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Stripe test mode. PaymentIntent in the connected account. No platform fee.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5AA74-12E1-4BA8-8040-943F613C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180975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2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Initial hypothesis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28460-B005-4C71-8B46-E718367E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09800"/>
            <a:ext cx="4619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75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 fee on attributed, paid sales, adjusted for refunds.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42F5C4-913D-49DC-95AF-A5FB70D9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52875"/>
            <a:ext cx="1038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725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Resolve before production: Connect setup, processor fees and who pays them, refunds, disputes, seller role and tax duties.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3EAEB-FC04-4D8A-8798-D7D57C4F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1038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57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Revenue options: 8% per sale, €50/month or, long term, €20/store/month.</a:t>
            </a:r>
          </a:p>
        </p:txBody>
      </p:sp>
    </p:spTree>
    <p:extLst>
      <p:ext uri="{BB962C8B-B14F-4D97-AF65-F5344CB8AC3E}">
        <p14:creationId xmlns:p14="http://schemas.microsoft.com/office/powerpoint/2010/main" val="394560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BEF73-CB4B-49F9-8966-103D8821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9A583-903D-48D2-8A23-65ADE4C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Gross monthly commission at 8%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DB3F10-F683-44CC-B1CA-DAC74C54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1A5C0-483B-4C53-ABB0-114D5271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99744-2629-4125-B581-2710DFA6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209800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€45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E606B-6065-4418-AF4B-FEA845D0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43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assumed average order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071F4-B2E9-414A-BF52-213FA0F5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2099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8% fee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9846B-8AD2-4863-BA7F-BF947811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433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2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€45 per order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9A536B-BF9F-45D6-8B59-40F4E0E03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910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203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275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Monthly orders × assumed €45 order value × 8%. Gross commission before processing, support, AI, refunds and tax. Scenario, not forecast.</a:t>
            </a:r>
          </a:p>
        </p:txBody>
      </p:sp>
      <p:graphicFrame>
        <p:nvGraphicFramePr>
          <p:cNvPr id="12" name="Chart">
            <a:extLst xmlns:a="http://schemas.openxmlformats.org/drawingml/2006/main">
              <a:ext uri="{FF2B5EF4-FFF2-40B4-BE49-F238E27FC236}">
                <a16:creationId xmlns:a16="http://schemas.microsoft.com/office/drawing/2014/main" id="{33F9CBB4-A9D3-4520-97DE-4BBBB43232CA}"/>
              </a:ext>
            </a:extLst>
          </p:cNvPr>
          <p:cNvGraphicFramePr/>
          <p:nvPr/>
        </p:nvGraphicFramePr>
        <p:xfrm>
          <a:off xmlns:a="http://schemas.openxmlformats.org/drawingml/2006/main" x="619125" y="1762125"/>
          <a:ext xmlns:a="http://schemas.openxmlformats.org/drawingml/2006/main" cx="72390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da016258a5a40c7"/>
          </a:graphicData>
        </a:graphic>
      </p:graphicFrame>
    </p:spTree>
    <p:extLst>
      <p:ext uri="{BB962C8B-B14F-4D97-AF65-F5344CB8AC3E}">
        <p14:creationId xmlns:p14="http://schemas.microsoft.com/office/powerpoint/2010/main" val="8446622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0A151D-BEEE-48F9-941A-C9E2BA2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626B4-D8AC-4C98-AD06-613332CA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Focus the pilot on one Valencia microzone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AC6DB5-1E2C-4707-910A-CEA3C29D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C3B2A-FB21-4B29-AE9E-3ACFF5D7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08D913-6C7C-4262-AFB5-D2FCE2176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6EFFBE-66E7-456F-8A45-5D4D04481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Test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FCA57-E126-4E1F-9634-7E70222C1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Complete an end-to-end purchase on the real host with Stripe test mode.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B2D61-8D20-41DD-8D37-B6B4E21B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D99E7-2ADA-41E8-9628-A6EDAC53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Activate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5B759-F01A-447B-8494-23BCB372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Onboard a small number of merchants with confirmed catalogues.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715C3D-1E31-47F9-B016-76F3782D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DF283-191D-434B-A85A-EAA477FC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64B32-C6FF-40DF-A1ED-B7C4307E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Track onboarding, conversion, repeat use and support per merchant.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3BBCC-6BF1-4B60-BA19-BFDCB633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955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21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4E6C50-6047-4FC1-8F01-1CCD1DCD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686050"/>
            <a:ext cx="219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194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Charge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B95BAF-FC40-4F28-B9DE-4267DB0F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171825"/>
            <a:ext cx="2143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defRPr>
            </a:pPr>
            <a:r>
              <a:rPr sz="1500" b="0">
                <a:solidFill>
                  <a:srgbClr val="64716A"/>
                </a:solidFill>
                <a:latin typeface="Helvetica"/>
                <a:ea typeface="Helvetica"/>
                <a:cs typeface="Helvetica"/>
              </a:rPr>
              <a:t>Test a fee once sales and unit economics can be measured.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B3E75-0062-4CE6-895C-9951F0A8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91125"/>
            <a:ext cx="1047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6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Expand when merchants return to Lonja and contribution margin can become positive.</a:t>
            </a:r>
          </a:p>
        </p:txBody>
      </p:sp>
    </p:spTree>
    <p:extLst>
      <p:ext uri="{BB962C8B-B14F-4D97-AF65-F5344CB8AC3E}">
        <p14:creationId xmlns:p14="http://schemas.microsoft.com/office/powerpoint/2010/main" val="2804964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1B8EF-922F-4288-BA5E-9235FE19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49667A-B604-4577-B6C2-9F45BF3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Five metrics separate activity from business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28335-549E-4ABE-874F-362224CE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77F88-D310-404B-895D-210FE86C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88749-5694-4EEC-A07D-5C6A961BC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907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Activation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74AF4-B66A-457F-8BD3-A043A24E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7907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% of merchants with catalogue and payments ready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A720DB-00A9-48FE-AC0F-A079F916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First sale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63EDD-C0F6-474E-82F5-F7E5BFB4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5717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Days from onboarding start to first payment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B0D2A-10A4-44CE-AA3C-B8158756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Conversion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3BE188-5444-4394-A4B1-FA8DE289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33528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Qualified sessions that end in payment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63248-D534-42E2-A920-34EA320A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3385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Repeat purchase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7F61F-C451-4294-8C09-783E593B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13385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Buyers and merchants who make a second purchase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D238D-2375-46E3-9840-2AA50CF6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14900"/>
            <a:ext cx="2333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406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Contribution margin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EF5D-F293-4131-9139-8B07A9AC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4914900"/>
            <a:ext cx="7762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Net fee less variable cost per order</a:t>
            </a:r>
          </a:p>
        </p:txBody>
      </p:sp>
    </p:spTree>
    <p:extLst>
      <p:ext uri="{BB962C8B-B14F-4D97-AF65-F5344CB8AC3E}">
        <p14:creationId xmlns:p14="http://schemas.microsoft.com/office/powerpoint/2010/main" val="259029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957824-BDFF-4E8E-BB51-16B676632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0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LONJA  /  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73527-1B11-498F-A0AF-035889A91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04850"/>
            <a:ext cx="10858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315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Four decisions precede real charges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1B0B5-6EDE-4286-BB5A-0668ACCF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068C9-7CB5-4D8C-8CD8-7BCEF5B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57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lonja.dev  ·  14.10.2026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FCA78-8CE3-4BBE-B66E-4F09B4D2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859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Payments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D7DB0-D788-4DF6-8A5C-6A50C104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8859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Connect, fees, refunds and disputes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0D76F-DCAE-4AAF-A6C2-D5022CE6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Merchant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BD6B2-7381-4AB7-BB35-FFDEB19A5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241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Contractual seller, VAT, invoicing and consumer rules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4D663-AE52-41BD-8CE8-790A5844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623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E442C-B44C-4E16-8561-1E33EB68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5623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ODbL and combined-index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956A43-89F4-430B-BF6B-29C10D8D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800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Operations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C4F3F4-2994-4DE0-9F47-78BD3F89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400550"/>
            <a:ext cx="785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defRPr>
            </a:pPr>
            <a:r>
              <a:rPr sz="1650" b="0">
                <a:solidFill>
                  <a:srgbClr val="18221E"/>
                </a:solidFill>
                <a:latin typeface="Helvetica"/>
                <a:ea typeface="Helvetica"/>
                <a:cs typeface="Helvetica"/>
              </a:rPr>
              <a:t>Real host, monitoring, support and recovery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E830E-23A4-4754-820E-6F7340A6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19750"/>
            <a:ext cx="1047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defRPr>
            </a:pPr>
            <a:r>
              <a:rPr sz="1725" b="1">
                <a:solidFill>
                  <a:srgbClr val="164D3B"/>
                </a:solidFill>
                <a:latin typeface="Helvetica"/>
                <a:ea typeface="Helvetica"/>
                <a:cs typeface="Helvetica"/>
              </a:rPr>
              <a:t>Validate the purchase flow and incremental sales before setting a price.</a:t>
            </a:r>
          </a:p>
        </p:txBody>
      </p:sp>
    </p:spTree>
    <p:extLst>
      <p:ext uri="{BB962C8B-B14F-4D97-AF65-F5344CB8AC3E}">
        <p14:creationId xmlns:p14="http://schemas.microsoft.com/office/powerpoint/2010/main" val="15987495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70E74C6-32A2-4164-AA59-CAB7F3F0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37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F12F378-E6CD-45EF-9037-CCB4B4FF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4048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BUSINESS PLAN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FF87A9C-8E31-4299-BBF7-D8AD8AF8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58952"/>
            <a:ext cx="10972800" cy="701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3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30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Virtual assistant as core product; modular All-in-one as its integration foundation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AAB98FE-74F1-47E0-924D-AB21208F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53312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Global campaigns to seek scale; transactions by market as readiness allows.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9212839-A3AD-4A6D-B051-1E0DCE94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059B225-E7D3-4186-A40C-CB5A086C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EE1993D-FB1B-4324-8505-55A36BDFB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Y1 · Global test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88E2A42-6AD5-4CAF-9470-EC3E50E9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 merchants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0EAC293B-A459-44A9-ACB3-5AF221AB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4 orders/month each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F436EAE-2FFB-4C56-AB7B-8199C310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3310128"/>
            <a:ext cx="1874519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Validate the assistant in everyday tasks and multiple channels in Valencia, on the modular All-in-one foundation.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086FB70E-AE01-4FF1-8296-E846A0E0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GATE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A768229D-E53E-4218-A43E-0811D2B9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CAC by channel + real sale + cost/order measured.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848BBC34-49FE-4A0C-B369-199EEBBE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1DCF8470-A9BB-477F-AD1B-0E7F82A4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864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AEE92813-3DE1-4937-9758-303A92DD6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1993392"/>
            <a:ext cx="1874519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Y2 · Optimise markets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CFE6A199-16CC-4BCE-8363-8B1E798B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50 merchants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560E524B-0F3F-4AFE-8866-FF1B84F2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8 orders/month each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77EB6E8B-9A24-45D5-A923-F0582B30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3310128"/>
            <a:ext cx="18745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Reduce operating friction; add Growth connectors, including Shopify, to win existing shops.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9D670167-CF63-4EFB-8741-FBE2EF55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GATE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74D20072-CF5F-42DE-9173-BF34D141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666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repeat use + positive contribution per market.</a:t>
            </a:r>
          </a:p>
        </p:txBody>
      </p:sp>
      <p:sp>
        <p:nvSpPr>
          <p:cNvPr id="22" name="Rounded Rectangle 21">
            <a:extLst xmlns:a="http://schemas.openxmlformats.org/drawingml/2006/main">
              <a:ext uri="{FF2B5EF4-FFF2-40B4-BE49-F238E27FC236}">
                <a16:creationId xmlns:a16="http://schemas.microsoft.com/office/drawing/2014/main" id="{D42C54BF-56A3-47AC-889A-106C550B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036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B722BB8F-D8CB-4B73-A406-12A5C1D4F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036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A8E47EC4-47F3-4FE4-AE35-4B6D15B8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Y3 · Scale winners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1478737A-CE13-45CF-AC41-89CD31768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200 merchants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81BD9884-8BA8-4778-A6F4-F9E84D03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best-performing markets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DE20C475-196A-4F2D-8FC9-D234045E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3310128"/>
            <a:ext cx="18745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Expand All-in-one and test gradual migration from external platforms in Europe.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9C9E9C3E-86F6-4424-BEA0-38895843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GATE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9DE1F074-013A-4BF0-99B1-63F5E3A7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8383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positive economics per operating country.</a:t>
            </a:r>
          </a:p>
        </p:txBody>
      </p:sp>
      <p:sp>
        <p:nvSpPr>
          <p:cNvPr id="30" name="Rounded Rectangle 29">
            <a:extLst xmlns:a="http://schemas.openxmlformats.org/drawingml/2006/main">
              <a:ext uri="{FF2B5EF4-FFF2-40B4-BE49-F238E27FC236}">
                <a16:creationId xmlns:a16="http://schemas.microsoft.com/office/drawing/2014/main" id="{A1E73795-1A2E-42B2-8335-E8CAA61B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836A7475-CEED-4183-8D7D-68437E6E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088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A1BA6FD8-67D7-4516-977F-C6776561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Y4 · Broaden reach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D567EFC7-988A-4A0A-A610-D3429D84A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600 merchants</a:t>
            </a: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4BEE1F78-8EA9-4ADC-ABE3-6617B79E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priority markets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E503725C-0B55-4E1D-AB07-0F997D523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3310128"/>
            <a:ext cx="1874519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Scale All-in-one and connectors with viable CAC; enable local delivery with partners.</a:t>
            </a:r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5BE753E5-C541-4E7D-B5DF-CF6EFA9C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GATE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91791C90-4382-44FE-A307-24A6C150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010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Sustainable CAC, support and margin.</a:t>
            </a:r>
          </a:p>
        </p:txBody>
      </p:sp>
      <p:sp>
        <p:nvSpPr>
          <p:cNvPr id="38" name="Rounded Rectangle 37">
            <a:extLst xmlns:a="http://schemas.openxmlformats.org/drawingml/2006/main">
              <a:ext uri="{FF2B5EF4-FFF2-40B4-BE49-F238E27FC236}">
                <a16:creationId xmlns:a16="http://schemas.microsoft.com/office/drawing/2014/main" id="{03A61EF2-AEAB-4A9B-9C93-DD731404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3807" y="1801368"/>
            <a:ext cx="2139696" cy="3977639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1E7D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Rectangle 38">
            <a:extLst xmlns:a="http://schemas.openxmlformats.org/drawingml/2006/main">
              <a:ext uri="{FF2B5EF4-FFF2-40B4-BE49-F238E27FC236}">
                <a16:creationId xmlns:a16="http://schemas.microsoft.com/office/drawing/2014/main" id="{A21189EF-5476-41BC-B90A-C47B441B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3807" y="1801368"/>
            <a:ext cx="2139696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03B955D2-B95F-4237-BCAB-16AAF9CF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1993392"/>
            <a:ext cx="1874519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300" b="1">
                <a:solidFill>
                  <a:srgbClr val="164D3B"/>
                </a:solidFill>
                <a:latin typeface="Georgia"/>
                <a:ea typeface="Georgia"/>
                <a:cs typeface="Georgia"/>
              </a:defRPr>
            </a:pPr>
            <a:r>
              <a:t>Y5 · Global scale</a:t>
            </a: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2863177D-AAD6-4419-A9F2-9975CEE8B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2487168"/>
            <a:ext cx="1874519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4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1,500 merchants</a:t>
            </a:r>
          </a:p>
        </p:txBody>
      </p:sp>
      <p:sp>
        <p:nvSpPr>
          <p:cNvPr id="42" name="TextBox 41">
            <a:extLst xmlns:a="http://schemas.openxmlformats.org/drawingml/2006/main">
              <a:ext uri="{FF2B5EF4-FFF2-40B4-BE49-F238E27FC236}">
                <a16:creationId xmlns:a16="http://schemas.microsoft.com/office/drawing/2014/main" id="{33D59555-CF28-4126-91E9-E1C98AA3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2798064"/>
            <a:ext cx="1874519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priority global markets</a:t>
            </a:r>
          </a:p>
        </p:txBody>
      </p:sp>
      <p:sp>
        <p:nvSpPr>
          <p:cNvPr id="43" name="TextBox 42">
            <a:extLst xmlns:a="http://schemas.openxmlformats.org/drawingml/2006/main">
              <a:ext uri="{FF2B5EF4-FFF2-40B4-BE49-F238E27FC236}">
                <a16:creationId xmlns:a16="http://schemas.microsoft.com/office/drawing/2014/main" id="{59D71A8B-5942-4AFC-B40E-9463BE3F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3310128"/>
            <a:ext cx="1874519" cy="609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Global modular platform, with All-in-one, Growth and Custom adaptations as demand warrants.</a:t>
            </a:r>
          </a:p>
        </p:txBody>
      </p:sp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DD4F0A54-0F80-4EED-B8A6-40C56E77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4645152"/>
            <a:ext cx="187451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GATE</a:t>
            </a: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BB2D5478-B5D4-4EA1-A4C1-C69E9072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1824" y="4919472"/>
            <a:ext cx="1874519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payments, support and margin validated by market.</a:t>
            </a:r>
          </a:p>
        </p:txBody>
      </p:sp>
      <p:sp>
        <p:nvSpPr>
          <p:cNvPr id="46" name="TextBox 45">
            <a:extLst xmlns:a="http://schemas.openxmlformats.org/drawingml/2006/main">
              <a:ext uri="{FF2B5EF4-FFF2-40B4-BE49-F238E27FC236}">
                <a16:creationId xmlns:a16="http://schemas.microsoft.com/office/drawing/2014/main" id="{CA992A4F-A4B7-46A5-8148-7F9340FA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144768"/>
            <a:ext cx="10972800" cy="121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8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8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Build the All-in-one core first; add connectors and expansion when demand and margin support them.</a:t>
            </a:r>
          </a:p>
        </p:txBody>
      </p:sp>
    </p:spTree>
    <p:extLst>
      <p:ext uri="{BB962C8B-B14F-4D97-AF65-F5344CB8AC3E}">
        <p14:creationId xmlns:p14="http://schemas.microsoft.com/office/powerpoint/2010/main" val="104845043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9779639-3646-47D6-BC5C-E6FB0ABB7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371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9271ED35-3C3D-4768-9E99-37541FE74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4048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FINANCIAL SCENARIO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23462B-D2DE-403C-998C-328739BF3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58952"/>
            <a:ext cx="109728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2200" b="1">
                <a:solidFill>
                  <a:srgbClr val="18221E"/>
                </a:solidFill>
                <a:latin typeface="Georgia"/>
                <a:ea typeface="Georgia"/>
                <a:cs typeface="Georgia"/>
              </a:defRPr>
            </a:pPr>
            <a:r>
              <a:t>Y5: €1.17m gross commission in the base case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DEE3747-16D6-4D62-8017-800FE590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80744"/>
            <a:ext cx="10972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A hypothetical scenario to size the business; not a forecast.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C70A7A97-80A5-4913-ABEF-9EFCF02B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874519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62FE8E3-B1F4-4222-A4C1-964552D4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975103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Metric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FD9F977-24BE-4B81-8A45-BBCEA5E1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876BC39-60CF-4D4D-9D23-92F6C65A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Y1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D75F654-759B-4703-9D85-B1FE1BCB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69806A77-02CA-41C5-B796-03BBD5F5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Y2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15A75006-53AB-452F-AC0E-6B72EF3D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7F86BB47-7E85-4DB9-B38A-8C1DDED5A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Y3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BC1C24D-E178-4E13-AD37-9C195D5B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CFC759EF-4F73-43C8-A029-768CB54A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Y4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2B3C99A2-D97A-484C-9509-F95D4F70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187451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5B3EDE34-3BCB-46AE-B6B5-ADC3D43A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1975103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Y5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D23DA14A-A06B-4C35-9815-645F2A7F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304287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DB2DDF67-B2BB-449C-8D52-24B53C16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404871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Average active merchants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3793354F-144B-4FB0-968D-0A53C85F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BB9EDA2D-5496-43E3-B0D7-CD3DDD53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3D963DBF-6988-41E3-AF80-B7713E8A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C5457008-6DB4-4E89-B297-C67B3911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50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090B4E29-5FB4-42BC-86A9-491AD467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E091BFA7-7F67-4CD9-AD61-7C408A32A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200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510F0940-983F-496E-858C-EF4C3A98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99A308F0-5F3D-41F8-8BE4-D1DD6D8E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600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5BBD10AD-9EFB-4950-932B-69F02C15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230428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C6511AB1-1C1D-43C6-8DCA-B4AF2497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2404871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1,500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9BBE6260-0B8C-42A3-A13B-CC3A3CE7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734056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37A2843B-C17E-4829-A65B-91922471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834639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Orders/merchant/month</a:t>
            </a:r>
          </a:p>
        </p:txBody>
      </p:sp>
      <p:sp>
        <p:nvSpPr>
          <p:cNvPr id="32" name="Rectangle 31">
            <a:extLst xmlns:a="http://schemas.openxmlformats.org/drawingml/2006/main">
              <a:ext uri="{FF2B5EF4-FFF2-40B4-BE49-F238E27FC236}">
                <a16:creationId xmlns:a16="http://schemas.microsoft.com/office/drawing/2014/main" id="{DDC16893-46F6-4793-847E-7BA7C9E7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FBA7B3CC-CF13-4EE4-84B2-FA34DE8D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34" name="Rectangle 33">
            <a:extLst xmlns:a="http://schemas.openxmlformats.org/drawingml/2006/main">
              <a:ext uri="{FF2B5EF4-FFF2-40B4-BE49-F238E27FC236}">
                <a16:creationId xmlns:a16="http://schemas.microsoft.com/office/drawing/2014/main" id="{6C80C46A-FC78-48E1-BFF1-7A27FC55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632DA5E0-A8B0-47DD-B713-653AF241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6E0DB798-E174-4E55-A7BE-0708A5872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ACE534B5-7165-4EB6-AE88-F4C692A9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12</a:t>
            </a:r>
          </a:p>
        </p:txBody>
      </p:sp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37454F7F-C832-4B1F-AB11-9533A41F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1E432CB6-0D0B-49EC-9CA3-9C4FB371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15</a:t>
            </a:r>
          </a:p>
        </p:txBody>
      </p:sp>
      <p:sp>
        <p:nvSpPr>
          <p:cNvPr id="40" name="Rectangle 39">
            <a:extLst xmlns:a="http://schemas.openxmlformats.org/drawingml/2006/main">
              <a:ext uri="{FF2B5EF4-FFF2-40B4-BE49-F238E27FC236}">
                <a16:creationId xmlns:a16="http://schemas.microsoft.com/office/drawing/2014/main" id="{58B93E01-1AD0-453D-8957-8D69134E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2734056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6EFCF543-124E-46D7-8CF3-7EE4CB98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2834639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18</a:t>
            </a:r>
          </a:p>
        </p:txBody>
      </p:sp>
      <p:sp>
        <p:nvSpPr>
          <p:cNvPr id="42" name="Rectangle 41">
            <a:extLst xmlns:a="http://schemas.openxmlformats.org/drawingml/2006/main">
              <a:ext uri="{FF2B5EF4-FFF2-40B4-BE49-F238E27FC236}">
                <a16:creationId xmlns:a16="http://schemas.microsoft.com/office/drawing/2014/main" id="{453C09BB-4A13-45BA-8264-61FC51F1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163824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3" name="TextBox 42">
            <a:extLst xmlns:a="http://schemas.openxmlformats.org/drawingml/2006/main">
              <a:ext uri="{FF2B5EF4-FFF2-40B4-BE49-F238E27FC236}">
                <a16:creationId xmlns:a16="http://schemas.microsoft.com/office/drawing/2014/main" id="{0C749F50-7731-423B-AC71-F3561393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264408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Orders/year</a:t>
            </a:r>
          </a:p>
        </p:txBody>
      </p:sp>
      <p:sp>
        <p:nvSpPr>
          <p:cNvPr id="44" name="Rectangle 43">
            <a:extLst xmlns:a="http://schemas.openxmlformats.org/drawingml/2006/main">
              <a:ext uri="{FF2B5EF4-FFF2-40B4-BE49-F238E27FC236}">
                <a16:creationId xmlns:a16="http://schemas.microsoft.com/office/drawing/2014/main" id="{6B38CD65-2903-4077-BDD0-5269D19B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12B7BFA6-4623-4D1E-99D1-0855A5F9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480</a:t>
            </a:r>
          </a:p>
        </p:txBody>
      </p:sp>
      <p:sp>
        <p:nvSpPr>
          <p:cNvPr id="46" name="Rectangle 45">
            <a:extLst xmlns:a="http://schemas.openxmlformats.org/drawingml/2006/main">
              <a:ext uri="{FF2B5EF4-FFF2-40B4-BE49-F238E27FC236}">
                <a16:creationId xmlns:a16="http://schemas.microsoft.com/office/drawing/2014/main" id="{8D59D803-9F50-4DE3-B1BE-E0D54431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7" name="TextBox 46">
            <a:extLst xmlns:a="http://schemas.openxmlformats.org/drawingml/2006/main">
              <a:ext uri="{FF2B5EF4-FFF2-40B4-BE49-F238E27FC236}">
                <a16:creationId xmlns:a16="http://schemas.microsoft.com/office/drawing/2014/main" id="{76D73857-D48B-485B-91E5-DCC8C45F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4,800</a:t>
            </a:r>
          </a:p>
        </p:txBody>
      </p:sp>
      <p:sp>
        <p:nvSpPr>
          <p:cNvPr id="48" name="Rectangle 47">
            <a:extLst xmlns:a="http://schemas.openxmlformats.org/drawingml/2006/main">
              <a:ext uri="{FF2B5EF4-FFF2-40B4-BE49-F238E27FC236}">
                <a16:creationId xmlns:a16="http://schemas.microsoft.com/office/drawing/2014/main" id="{A099F15B-5E72-4735-9C7A-FCD1F486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9" name="TextBox 48">
            <a:extLst xmlns:a="http://schemas.openxmlformats.org/drawingml/2006/main">
              <a:ext uri="{FF2B5EF4-FFF2-40B4-BE49-F238E27FC236}">
                <a16:creationId xmlns:a16="http://schemas.microsoft.com/office/drawing/2014/main" id="{D40E58AC-261B-4D46-8E7D-96FFE83D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28,800</a:t>
            </a:r>
          </a:p>
        </p:txBody>
      </p:sp>
      <p:sp>
        <p:nvSpPr>
          <p:cNvPr id="50" name="Rectangle 49">
            <a:extLst xmlns:a="http://schemas.openxmlformats.org/drawingml/2006/main">
              <a:ext uri="{FF2B5EF4-FFF2-40B4-BE49-F238E27FC236}">
                <a16:creationId xmlns:a16="http://schemas.microsoft.com/office/drawing/2014/main" id="{3B8E26AC-DC79-49D8-8CE2-801F96FD1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1" name="TextBox 50">
            <a:extLst xmlns:a="http://schemas.openxmlformats.org/drawingml/2006/main">
              <a:ext uri="{FF2B5EF4-FFF2-40B4-BE49-F238E27FC236}">
                <a16:creationId xmlns:a16="http://schemas.microsoft.com/office/drawing/2014/main" id="{177B54FE-BD76-4CB4-BCFC-CB321312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108,000</a:t>
            </a:r>
          </a:p>
        </p:txBody>
      </p:sp>
      <p:sp>
        <p:nvSpPr>
          <p:cNvPr id="52" name="Rectangle 51">
            <a:extLst xmlns:a="http://schemas.openxmlformats.org/drawingml/2006/main">
              <a:ext uri="{FF2B5EF4-FFF2-40B4-BE49-F238E27FC236}">
                <a16:creationId xmlns:a16="http://schemas.microsoft.com/office/drawing/2014/main" id="{B4EA521B-F51E-40FF-9112-A2002FB1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3163824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3" name="TextBox 52">
            <a:extLst xmlns:a="http://schemas.openxmlformats.org/drawingml/2006/main">
              <a:ext uri="{FF2B5EF4-FFF2-40B4-BE49-F238E27FC236}">
                <a16:creationId xmlns:a16="http://schemas.microsoft.com/office/drawing/2014/main" id="{DAFA03B7-4F54-411F-8F83-A7B15A0DB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3264408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324,000</a:t>
            </a:r>
          </a:p>
        </p:txBody>
      </p:sp>
      <p:sp>
        <p:nvSpPr>
          <p:cNvPr id="54" name="Rectangle 53">
            <a:extLst xmlns:a="http://schemas.openxmlformats.org/drawingml/2006/main">
              <a:ext uri="{FF2B5EF4-FFF2-40B4-BE49-F238E27FC236}">
                <a16:creationId xmlns:a16="http://schemas.microsoft.com/office/drawing/2014/main" id="{36F78A65-7DC6-40F8-8F06-02EBEC4EB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593591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5" name="TextBox 54">
            <a:extLst xmlns:a="http://schemas.openxmlformats.org/drawingml/2006/main">
              <a:ext uri="{FF2B5EF4-FFF2-40B4-BE49-F238E27FC236}">
                <a16:creationId xmlns:a16="http://schemas.microsoft.com/office/drawing/2014/main" id="{BB394E1C-8962-4754-B449-811B3163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694176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Annual GMV</a:t>
            </a:r>
          </a:p>
        </p:txBody>
      </p:sp>
      <p:sp>
        <p:nvSpPr>
          <p:cNvPr id="56" name="Rectangle 55">
            <a:extLst xmlns:a="http://schemas.openxmlformats.org/drawingml/2006/main">
              <a:ext uri="{FF2B5EF4-FFF2-40B4-BE49-F238E27FC236}">
                <a16:creationId xmlns:a16="http://schemas.microsoft.com/office/drawing/2014/main" id="{F2092DC1-F017-40BC-87CD-D756F26D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7" name="TextBox 56">
            <a:extLst xmlns:a="http://schemas.openxmlformats.org/drawingml/2006/main">
              <a:ext uri="{FF2B5EF4-FFF2-40B4-BE49-F238E27FC236}">
                <a16:creationId xmlns:a16="http://schemas.microsoft.com/office/drawing/2014/main" id="{13D322B1-339C-460A-8795-BDF95CE44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€21.6k</a:t>
            </a:r>
          </a:p>
        </p:txBody>
      </p:sp>
      <p:sp>
        <p:nvSpPr>
          <p:cNvPr id="58" name="Rectangle 57">
            <a:extLst xmlns:a="http://schemas.openxmlformats.org/drawingml/2006/main">
              <a:ext uri="{FF2B5EF4-FFF2-40B4-BE49-F238E27FC236}">
                <a16:creationId xmlns:a16="http://schemas.microsoft.com/office/drawing/2014/main" id="{FD0B864E-8F5B-4379-BD4E-6F254B1C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9" name="TextBox 58">
            <a:extLst xmlns:a="http://schemas.openxmlformats.org/drawingml/2006/main">
              <a:ext uri="{FF2B5EF4-FFF2-40B4-BE49-F238E27FC236}">
                <a16:creationId xmlns:a16="http://schemas.microsoft.com/office/drawing/2014/main" id="{FBA510CC-9B21-4BB0-8FA6-91A65C2F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€216k</a:t>
            </a:r>
          </a:p>
        </p:txBody>
      </p:sp>
      <p:sp>
        <p:nvSpPr>
          <p:cNvPr id="60" name="Rectangle 59">
            <a:extLst xmlns:a="http://schemas.openxmlformats.org/drawingml/2006/main">
              <a:ext uri="{FF2B5EF4-FFF2-40B4-BE49-F238E27FC236}">
                <a16:creationId xmlns:a16="http://schemas.microsoft.com/office/drawing/2014/main" id="{D703E12D-C160-45D2-A9E1-64D6E306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1" name="TextBox 60">
            <a:extLst xmlns:a="http://schemas.openxmlformats.org/drawingml/2006/main">
              <a:ext uri="{FF2B5EF4-FFF2-40B4-BE49-F238E27FC236}">
                <a16:creationId xmlns:a16="http://schemas.microsoft.com/office/drawing/2014/main" id="{70AE5148-B1A4-4B20-8918-07446C74C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€1.296m</a:t>
            </a:r>
          </a:p>
        </p:txBody>
      </p:sp>
      <p:sp>
        <p:nvSpPr>
          <p:cNvPr id="62" name="Rectangle 61">
            <a:extLst xmlns:a="http://schemas.openxmlformats.org/drawingml/2006/main">
              <a:ext uri="{FF2B5EF4-FFF2-40B4-BE49-F238E27FC236}">
                <a16:creationId xmlns:a16="http://schemas.microsoft.com/office/drawing/2014/main" id="{135D64CB-3D76-416D-9B2F-BB23FC8D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3" name="TextBox 62">
            <a:extLst xmlns:a="http://schemas.openxmlformats.org/drawingml/2006/main">
              <a:ext uri="{FF2B5EF4-FFF2-40B4-BE49-F238E27FC236}">
                <a16:creationId xmlns:a16="http://schemas.microsoft.com/office/drawing/2014/main" id="{48A683FE-8ACA-4A5A-952E-A89AA4A7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€4.86m</a:t>
            </a:r>
          </a:p>
        </p:txBody>
      </p:sp>
      <p:sp>
        <p:nvSpPr>
          <p:cNvPr id="64" name="Rectangle 63">
            <a:extLst xmlns:a="http://schemas.openxmlformats.org/drawingml/2006/main">
              <a:ext uri="{FF2B5EF4-FFF2-40B4-BE49-F238E27FC236}">
                <a16:creationId xmlns:a16="http://schemas.microsoft.com/office/drawing/2014/main" id="{001CCE7E-26E6-494D-B057-823DA68B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3593591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5" name="TextBox 64">
            <a:extLst xmlns:a="http://schemas.openxmlformats.org/drawingml/2006/main">
              <a:ext uri="{FF2B5EF4-FFF2-40B4-BE49-F238E27FC236}">
                <a16:creationId xmlns:a16="http://schemas.microsoft.com/office/drawing/2014/main" id="{6723F1B5-27A8-4A6A-A739-F7F397FF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3694176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€14.58m</a:t>
            </a:r>
          </a:p>
        </p:txBody>
      </p:sp>
      <p:sp>
        <p:nvSpPr>
          <p:cNvPr id="66" name="Rectangle 65">
            <a:extLst xmlns:a="http://schemas.openxmlformats.org/drawingml/2006/main">
              <a:ext uri="{FF2B5EF4-FFF2-40B4-BE49-F238E27FC236}">
                <a16:creationId xmlns:a16="http://schemas.microsoft.com/office/drawing/2014/main" id="{82FB6336-E291-4AFC-8E4B-5C61A4D45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59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7" name="TextBox 66">
            <a:extLst xmlns:a="http://schemas.openxmlformats.org/drawingml/2006/main">
              <a:ext uri="{FF2B5EF4-FFF2-40B4-BE49-F238E27FC236}">
                <a16:creationId xmlns:a16="http://schemas.microsoft.com/office/drawing/2014/main" id="{4236BD38-7485-4EE4-BD1F-84A280892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123944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Assumed commission</a:t>
            </a:r>
          </a:p>
        </p:txBody>
      </p:sp>
      <p:sp>
        <p:nvSpPr>
          <p:cNvPr id="68" name="Rectangle 67">
            <a:extLst xmlns:a="http://schemas.openxmlformats.org/drawingml/2006/main">
              <a:ext uri="{FF2B5EF4-FFF2-40B4-BE49-F238E27FC236}">
                <a16:creationId xmlns:a16="http://schemas.microsoft.com/office/drawing/2014/main" id="{51584B43-6531-407D-AF2B-E610ABBB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9" name="TextBox 68">
            <a:extLst xmlns:a="http://schemas.openxmlformats.org/drawingml/2006/main">
              <a:ext uri="{FF2B5EF4-FFF2-40B4-BE49-F238E27FC236}">
                <a16:creationId xmlns:a16="http://schemas.microsoft.com/office/drawing/2014/main" id="{A051CE53-CD03-4C83-BC19-89650003A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0%</a:t>
            </a:r>
          </a:p>
        </p:txBody>
      </p:sp>
      <p:sp>
        <p:nvSpPr>
          <p:cNvPr id="70" name="Rectangle 69">
            <a:extLst xmlns:a="http://schemas.openxmlformats.org/drawingml/2006/main">
              <a:ext uri="{FF2B5EF4-FFF2-40B4-BE49-F238E27FC236}">
                <a16:creationId xmlns:a16="http://schemas.microsoft.com/office/drawing/2014/main" id="{177952EB-F8E8-4B04-BC07-E8B4B252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1" name="TextBox 70">
            <a:extLst xmlns:a="http://schemas.openxmlformats.org/drawingml/2006/main">
              <a:ext uri="{FF2B5EF4-FFF2-40B4-BE49-F238E27FC236}">
                <a16:creationId xmlns:a16="http://schemas.microsoft.com/office/drawing/2014/main" id="{4A826CCE-54A5-4D24-9E9F-882EA885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2" name="Rectangle 71">
            <a:extLst xmlns:a="http://schemas.openxmlformats.org/drawingml/2006/main">
              <a:ext uri="{FF2B5EF4-FFF2-40B4-BE49-F238E27FC236}">
                <a16:creationId xmlns:a16="http://schemas.microsoft.com/office/drawing/2014/main" id="{D46BF999-22DC-4CB1-B927-20FA71EE1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3" name="TextBox 72">
            <a:extLst xmlns:a="http://schemas.openxmlformats.org/drawingml/2006/main">
              <a:ext uri="{FF2B5EF4-FFF2-40B4-BE49-F238E27FC236}">
                <a16:creationId xmlns:a16="http://schemas.microsoft.com/office/drawing/2014/main" id="{E601AF8E-F4DB-4A0C-B26C-90F644AA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4" name="Rectangle 73">
            <a:extLst xmlns:a="http://schemas.openxmlformats.org/drawingml/2006/main">
              <a:ext uri="{FF2B5EF4-FFF2-40B4-BE49-F238E27FC236}">
                <a16:creationId xmlns:a16="http://schemas.microsoft.com/office/drawing/2014/main" id="{A08E1831-1400-42C8-87A6-3B5EC76D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5" name="TextBox 74">
            <a:extLst xmlns:a="http://schemas.openxmlformats.org/drawingml/2006/main">
              <a:ext uri="{FF2B5EF4-FFF2-40B4-BE49-F238E27FC236}">
                <a16:creationId xmlns:a16="http://schemas.microsoft.com/office/drawing/2014/main" id="{139A3E2E-A48D-49CE-821D-4DEF755F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6" name="Rectangle 75">
            <a:extLst xmlns:a="http://schemas.openxmlformats.org/drawingml/2006/main">
              <a:ext uri="{FF2B5EF4-FFF2-40B4-BE49-F238E27FC236}">
                <a16:creationId xmlns:a16="http://schemas.microsoft.com/office/drawing/2014/main" id="{C36639F9-160E-454A-B5C2-351DCC88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4023359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3E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7" name="TextBox 76">
            <a:extLst xmlns:a="http://schemas.openxmlformats.org/drawingml/2006/main">
              <a:ext uri="{FF2B5EF4-FFF2-40B4-BE49-F238E27FC236}">
                <a16:creationId xmlns:a16="http://schemas.microsoft.com/office/drawing/2014/main" id="{3A7C6DA3-9C60-44D6-91A3-BAD8FE52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4123944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t>8%</a:t>
            </a:r>
          </a:p>
        </p:txBody>
      </p:sp>
      <p:sp>
        <p:nvSpPr>
          <p:cNvPr id="78" name="Rectangle 77">
            <a:extLst xmlns:a="http://schemas.openxmlformats.org/drawingml/2006/main">
              <a:ext uri="{FF2B5EF4-FFF2-40B4-BE49-F238E27FC236}">
                <a16:creationId xmlns:a16="http://schemas.microsoft.com/office/drawing/2014/main" id="{CB37350C-6193-45B4-996D-F76F450A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453127"/>
            <a:ext cx="2340864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9" name="TextBox 78">
            <a:extLst xmlns:a="http://schemas.openxmlformats.org/drawingml/2006/main">
              <a:ext uri="{FF2B5EF4-FFF2-40B4-BE49-F238E27FC236}">
                <a16:creationId xmlns:a16="http://schemas.microsoft.com/office/drawing/2014/main" id="{C8960975-8567-458B-BCB3-66EFD7B9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553712"/>
            <a:ext cx="2249424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Annual gross commission</a:t>
            </a:r>
          </a:p>
        </p:txBody>
      </p:sp>
      <p:sp>
        <p:nvSpPr>
          <p:cNvPr id="80" name="Rectangle 79">
            <a:extLst xmlns:a="http://schemas.openxmlformats.org/drawingml/2006/main">
              <a:ext uri="{FF2B5EF4-FFF2-40B4-BE49-F238E27FC236}">
                <a16:creationId xmlns:a16="http://schemas.microsoft.com/office/drawing/2014/main" id="{284D117B-A258-4300-A649-9230E6BF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1" name="TextBox 80">
            <a:extLst xmlns:a="http://schemas.openxmlformats.org/drawingml/2006/main">
              <a:ext uri="{FF2B5EF4-FFF2-40B4-BE49-F238E27FC236}">
                <a16:creationId xmlns:a16="http://schemas.microsoft.com/office/drawing/2014/main" id="{0C3EF06C-0254-40C1-A3F7-F4B64C4C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€0</a:t>
            </a:r>
          </a:p>
        </p:txBody>
      </p:sp>
      <p:sp>
        <p:nvSpPr>
          <p:cNvPr id="82" name="Rectangle 81">
            <a:extLst xmlns:a="http://schemas.openxmlformats.org/drawingml/2006/main">
              <a:ext uri="{FF2B5EF4-FFF2-40B4-BE49-F238E27FC236}">
                <a16:creationId xmlns:a16="http://schemas.microsoft.com/office/drawing/2014/main" id="{4EDFDC6F-87D7-463F-A336-08F120CF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0016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3" name="TextBox 82">
            <a:extLst xmlns:a="http://schemas.openxmlformats.org/drawingml/2006/main">
              <a:ext uri="{FF2B5EF4-FFF2-40B4-BE49-F238E27FC236}">
                <a16:creationId xmlns:a16="http://schemas.microsoft.com/office/drawing/2014/main" id="{0E807BAA-EE77-453B-9C5A-3479E949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4024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€17.3k</a:t>
            </a:r>
          </a:p>
        </p:txBody>
      </p:sp>
      <p:sp>
        <p:nvSpPr>
          <p:cNvPr id="84" name="Rectangle 83">
            <a:extLst xmlns:a="http://schemas.openxmlformats.org/drawingml/2006/main">
              <a:ext uri="{FF2B5EF4-FFF2-40B4-BE49-F238E27FC236}">
                <a16:creationId xmlns:a16="http://schemas.microsoft.com/office/drawing/2014/main" id="{D9E18454-CDCF-4964-8409-7ED6039A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8231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5" name="TextBox 84">
            <a:extLst xmlns:a="http://schemas.openxmlformats.org/drawingml/2006/main">
              <a:ext uri="{FF2B5EF4-FFF2-40B4-BE49-F238E27FC236}">
                <a16:creationId xmlns:a16="http://schemas.microsoft.com/office/drawing/2014/main" id="{A4208A5E-83D1-4249-A0BF-008CB7FB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€103.7k</a:t>
            </a:r>
          </a:p>
        </p:txBody>
      </p:sp>
      <p:sp>
        <p:nvSpPr>
          <p:cNvPr id="86" name="Rectangle 85">
            <a:extLst xmlns:a="http://schemas.openxmlformats.org/drawingml/2006/main">
              <a:ext uri="{FF2B5EF4-FFF2-40B4-BE49-F238E27FC236}">
                <a16:creationId xmlns:a16="http://schemas.microsoft.com/office/drawing/2014/main" id="{286E6603-E870-43BE-99D2-1281F0D7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7" name="TextBox 86">
            <a:extLst xmlns:a="http://schemas.openxmlformats.org/drawingml/2006/main">
              <a:ext uri="{FF2B5EF4-FFF2-40B4-BE49-F238E27FC236}">
                <a16:creationId xmlns:a16="http://schemas.microsoft.com/office/drawing/2014/main" id="{B117983A-5C40-457F-8082-81214C7B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456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€388.8k</a:t>
            </a:r>
          </a:p>
        </p:txBody>
      </p:sp>
      <p:sp>
        <p:nvSpPr>
          <p:cNvPr id="88" name="Rectangle 87">
            <a:extLst xmlns:a="http://schemas.openxmlformats.org/drawingml/2006/main">
              <a:ext uri="{FF2B5EF4-FFF2-40B4-BE49-F238E27FC236}">
                <a16:creationId xmlns:a16="http://schemas.microsoft.com/office/drawing/2014/main" id="{42B981BD-21B5-453A-B75A-43230DE4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663" y="4453127"/>
            <a:ext cx="1691639" cy="397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9" name="TextBox 88">
            <a:extLst xmlns:a="http://schemas.openxmlformats.org/drawingml/2006/main">
              <a:ext uri="{FF2B5EF4-FFF2-40B4-BE49-F238E27FC236}">
                <a16:creationId xmlns:a16="http://schemas.microsoft.com/office/drawing/2014/main" id="{4B88A68D-72C1-4363-9297-09759617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8672" y="4553712"/>
            <a:ext cx="16002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€1.166m</a:t>
            </a:r>
          </a:p>
        </p:txBody>
      </p:sp>
      <p:sp>
        <p:nvSpPr>
          <p:cNvPr id="90" name="TextBox 89">
            <a:extLst xmlns:a="http://schemas.openxmlformats.org/drawingml/2006/main">
              <a:ext uri="{FF2B5EF4-FFF2-40B4-BE49-F238E27FC236}">
                <a16:creationId xmlns:a16="http://schemas.microsoft.com/office/drawing/2014/main" id="{E633D85A-4E85-462F-B1A1-2CF178C6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074920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Base: assumed €45 EUR-equivalent order value; average active merchants × monthly orders × 12. Take rate: 0% in Y1, 8% from Y2.</a:t>
            </a:r>
          </a:p>
        </p:txBody>
      </p:sp>
      <p:sp>
        <p:nvSpPr>
          <p:cNvPr id="91" name="TextBox 90">
            <a:extLst xmlns:a="http://schemas.openxmlformats.org/drawingml/2006/main">
              <a:ext uri="{FF2B5EF4-FFF2-40B4-BE49-F238E27FC236}">
                <a16:creationId xmlns:a16="http://schemas.microsoft.com/office/drawing/2014/main" id="{640DEA3C-0451-4334-9CD6-A67017D5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422392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t>Gross commission before costs. The cost model includes an aggregate acquisition allowance, but global CAC remains to be validated.</a:t>
            </a:r>
          </a:p>
        </p:txBody>
      </p:sp>
      <p:sp>
        <p:nvSpPr>
          <p:cNvPr id="92" name="TextBox 91">
            <a:extLst xmlns:a="http://schemas.openxmlformats.org/drawingml/2006/main">
              <a:ext uri="{FF2B5EF4-FFF2-40B4-BE49-F238E27FC236}">
                <a16:creationId xmlns:a16="http://schemas.microsoft.com/office/drawing/2014/main" id="{57DA9F34-3AEF-4648-960D-D4C7E239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69864"/>
            <a:ext cx="10972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Set funding and break-even after measuring CAC, retention and cost per order in Y1–Y2.</a:t>
            </a:r>
          </a:p>
        </p:txBody>
      </p:sp>
    </p:spTree>
    <p:extLst>
      <p:ext uri="{BB962C8B-B14F-4D97-AF65-F5344CB8AC3E}">
        <p14:creationId xmlns:p14="http://schemas.microsoft.com/office/powerpoint/2010/main" val="2662901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83F9D0-87F4-4142-96B0-4809FD13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4D3B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F9090D-9EA0-4A84-959C-83E929F4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"/>
            <a:ext cx="1095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LONJA  /  STANDARDIZED METRICS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DDFF06-4290-412F-9FB1-B3B6C01A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81050"/>
            <a:ext cx="1095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CPI, GPI and CVR per interaction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36E61-B741-4E7A-96C3-87C415CC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811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Same cohort and qualifying interactions; commission excludes VAT and is before income taxes.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20045-936C-47E1-A6C2-D6138C91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F3570-5331-4C5A-BB74-57CF9190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CPI · Cost per Interaction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6A5E9-D2F0-47E3-BBA4-DB7D4309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CPI = C / 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7D409-F81F-4AB9-9002-4C946726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Fully loaded attributed cost per interaction. Includes direct variable cost and allocated fixed cost.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E3F0C-3274-45A7-83BA-60272D57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EEF3E4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69D028-6E59-406C-B204-779BA1CE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GPI · Gain per Interaction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467CD-EF74-4745-8C74-E8F28A8C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GPI = (R / I) - CPI</a:t>
            </a:r>
          </a:p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= (R - C) / 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96077-4BBE-49BB-B956-7B1201E31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GPI is Lonja-defined. Net commission attributed per interaction minus CPI; fully loaded GPI includes allocated overhead.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46B54F-9F5B-47C4-AC21-8B1E8946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71675"/>
            <a:ext cx="3295650" cy="16383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FD5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45F7C1-AAF6-4E8F-8A6B-0E34DA49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1336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CVR · Conversion Rate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45B71F-73F3-498E-9593-22BA7F4F0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6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CVR (%) = 100 x S / 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00ADC6-F352-4EEA-B9E0-B928BBDE9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95625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Share of distinct closing interactions. Counts paid sales that are not refunded.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361DF-A57D-4C93-BECE-8B220EBE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67150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8221E"/>
                </a:solidFill>
                <a:latin typeface="Arial"/>
                <a:ea typeface="Arial"/>
                <a:cs typeface="Arial"/>
              </a:rPr>
              <a:t>Variables: I = qualifying interactions · C = fully loaded attributed costs · R = net attributed commission · S = distinct closing interactions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EBF1ED-C943-484D-8DE6-824B4F16C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767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Example: five interactions and one paid sale → CVR = 100 x 1 / 5 = 20%.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6CCC50-C552-4F39-960D-21D04E4E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8221E"/>
                </a:solidFill>
                <a:latin typeface="Arial"/>
                <a:ea typeface="Arial"/>
                <a:cs typeface="Arial"/>
              </a:rPr>
              <a:t>€45 order at 8%: R = €3.60 (€0.72 per interaction). Variable cost €0.35 + processing €0.925: variable CPI = €1.275 / 5 = €0.255; variable GPI = €0.72 - €0.255 = €0.465 per interaction. Excludes allocated fixed costs.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B6D3EF-C279-48B5-ACC6-EBEF71266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62600"/>
            <a:ext cx="1095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Attribution: split net commission once across qualifying interactions in the journey; CVR counts only the interaction that initiates the paid sale. Include abandoned actions and their costs in CPI; exclude passive views and automated events.</a:t>
            </a:r>
          </a:p>
        </p:txBody>
      </p:sp>
    </p:spTree>
    <p:extLst>
      <p:ext uri="{BB962C8B-B14F-4D97-AF65-F5344CB8AC3E}">
        <p14:creationId xmlns:p14="http://schemas.microsoft.com/office/powerpoint/2010/main" val="10148711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7CAA070-E6D8-4AFD-944B-3FBAEEA0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1280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C488B1D-5FBD-4F78-B2D2-F99DD1CA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47472"/>
            <a:ext cx="10972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t>LONJA  /  COST OPTIMISATION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159FB24-17B3-488D-BB88-D775448D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9728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Less avoidable work; cash savings still unmeasured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CC0C4F2-3F13-45F7-8F8B-A9C6D298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71600"/>
            <a:ext cx="109728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Visual shortlisting, limits and deduplication reduce avoidable work; actual cost and quality still need measurement.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2C0B4279-83C9-42C9-96F6-391B61D1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947672"/>
            <a:ext cx="10991088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62D628DB-7476-469D-89C5-0A4E60C1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112264"/>
            <a:ext cx="105156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25 → 11 images</a:t>
            </a:r>
            <a:br/>
            <a:r>
              <a:t>−56% maximum comparator payload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B3C53BA9-60C3-49DD-BE99-336AA192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880360"/>
            <a:ext cx="5367528" cy="199339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FE692841-78AC-4776-B794-F392CDF0A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2880360"/>
            <a:ext cx="5367528" cy="199339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CE7A029-3EF0-4A64-AC99-81B4BE5A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108960"/>
            <a:ext cx="48920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Implemented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0EF498D-9E03-4986-83D6-778C214E9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11296"/>
            <a:ext cx="48006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1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Reusable embeddings and top-5 visual shortlist; journey quotas, short-lived deduplication and normalised images.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B11B1235-E1B4-4B8A-9E88-F98DDAC5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108960"/>
            <a:ext cx="489204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Still to validate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D979CF4-E986-4B54-8C7D-0495AF981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511296"/>
            <a:ext cx="4800600" cy="335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100" b="0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Evaluate quality on labelled photos and reconcile estimates with invoices; external-host, payment, support and abandoned-journey costs remain open.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0DDC1443-0F7D-4079-924F-BD4B8A17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166360"/>
            <a:ext cx="109728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The 56% refers to maximum images, not the bill. Keep €0.35/order as an undiscounted assumption until tokens, host, payments and abandonment are measured.</a:t>
            </a:r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021C7615-B133-49AE-846F-967B7FDD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742432"/>
            <a:ext cx="10991088" cy="530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D8EF9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4138BBB8-D833-4F27-A1DB-6DCFEA09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879592"/>
            <a:ext cx="10515600" cy="137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900" b="1">
                <a:solidFill>
                  <a:srgbClr val="18221E"/>
                </a:solidFill>
                <a:latin typeface="Arial"/>
                <a:ea typeface="Arial"/>
                <a:cs typeface="Arial"/>
              </a:defRPr>
            </a:pPr>
            <a:r>
              <a:rPr>
                <a:latin typeface="Arial"/>
                <a:ea typeface="Arial"/>
                <a:cs typeface="Arial"/>
              </a:rPr>
              <a:t>Gate: validate cost per journey/sale, CPI, GPI and CVR with complete attribution; protect quality and conversion.</a:t>
            </a:r>
          </a:p>
        </p:txBody>
      </p:sp>
    </p:spTree>
    <p:extLst>
      <p:ext uri="{BB962C8B-B14F-4D97-AF65-F5344CB8AC3E}">
        <p14:creationId xmlns:p14="http://schemas.microsoft.com/office/powerpoint/2010/main" val="9825200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1C08ED-EB0E-46B1-99DA-308C3B08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Three revenue models by stage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2A702-D380-4C5A-815E-FB88D821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All-in-one pilot hypotheses: 8% per sale or €50/month; €20/store/month long term.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BBB53-7BBA-4590-9A0F-18635957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20203-15DD-41A0-8B3B-43B2E770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8% success fee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35FDA-B108-46D4-B778-377C8653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Earned only when an attributed sale is paid and not refunded. Proposed basis: product amount excluding VAT.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E9D17-16E3-430B-99BC-87743392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€50 / month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770077-420F-48F1-AF45-2529299C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Flat-fee option for shops. Recurring revenue; requires subscription billing and churn tracking.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0DB9E-A86C-4D9B-90DC-5DA7B31C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857375"/>
            <a:ext cx="3257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€20 / month per shop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A2C4B-F931-44B3-AA8A-6C5B3B68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362200"/>
            <a:ext cx="32575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Long-term plan to compete with Shopify. The merchant pays the PSP processing cost. No Lonja markup on processing is modeled.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7A477F-1EF1-4AD4-820B-1736C091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102489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5"/>
          </a:solidFill>
          <a:ln xmlns:a="http://schemas.openxmlformats.org/drawingml/2006/main" w="0">
            <a:solidFill>
              <a:srgbClr val="D9DF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16775-D844-4EE5-AC94-D46F8D91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957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Shopify Agentic · current reference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5B972-D174-4C26-896F-55F97F28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24375"/>
            <a:ext cx="10191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Shopify Spain lists Agentic at €0/month and pay-per-sale; processing depends on current rates and location. Do not assume a foreign card rate for Spain.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467CD-A5DF-44F7-861E-7B0D1D7A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A €20/store/month seat cannot be justified by AI-channel presence alone: Lonja must add advice, multichannel workflows and All-in-one operations. Sources: shopify.com/es-es/precios and /agentic-plan (14 Oct 2026).</a:t>
            </a:r>
          </a:p>
        </p:txBody>
      </p:sp>
    </p:spTree>
    <p:extLst>
      <p:ext uri="{BB962C8B-B14F-4D97-AF65-F5344CB8AC3E}">
        <p14:creationId xmlns:p14="http://schemas.microsoft.com/office/powerpoint/2010/main" val="5284432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64DA04-00D3-42ED-A104-8669EC2E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Metrics that guide margin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5B05E-3CF4-4230-9356-F5E4000E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The command center should separate direct cost from fully loaded cost.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04D01-9B7F-4BEC-BC14-3A8EB0FC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94A27-6D95-4A35-AB2F-98CA4834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33575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CPI = C / 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C0BF2-2D91-4F69-A50F-9B379A02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57450"/>
            <a:ext cx="466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Fully loaded attributed operating cost ÷ qualifying interactions.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B318B-23E3-4CF7-99B7-57C3A591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33575"/>
            <a:ext cx="476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GPI = (R − C) / 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3EA44-526A-4770-B6C9-D695D42F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57450"/>
            <a:ext cx="476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Net attributed commission less fully loaded cost, divided by interactions.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36710-E9BD-48C4-AB57-550ABA50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76625"/>
            <a:ext cx="457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CVR = 100 × S / 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DCFFF-47DB-4326-B8D4-259DDBFF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00500"/>
            <a:ext cx="466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569"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Distinct closing interactions ÷ qualifying interactions. Only confirmed payment counts as a sale.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C25DF-4B33-4D2B-8473-142E5B5F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766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121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Partial instrumentation; full economics remain open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1BBFC-2D73-4177-9B1F-C10D16D3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24300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The local console shows provider usage and estimated spend; full financial attribution, billed payments/subscriptions, fixed costs and abandoned journeys remain open.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974C8-FF01-47ED-8CF2-580A916B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24475"/>
            <a:ext cx="1019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Stage events and interaction IDs exist in key flows. CPI, GPI and CVR are not observed results yet: there are no real sales or complete cohort reconciliation.</a:t>
            </a:r>
          </a:p>
        </p:txBody>
      </p:sp>
    </p:spTree>
    <p:extLst>
      <p:ext uri="{BB962C8B-B14F-4D97-AF65-F5344CB8AC3E}">
        <p14:creationId xmlns:p14="http://schemas.microsoft.com/office/powerpoint/2010/main" val="29359831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951D64-EEB6-429F-B02F-1DF4B53B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"/>
            <a:ext cx="10858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Shop online while the store is closed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E76494-6471-4AFF-9443-B4FE02BC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572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The next channel: ask the merchant agent, order after hours and receive it at home.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E81E4-6450-4CFA-A1A4-5CE2474D2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094B3-D566-4B8D-A985-1C1F24DE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2A12F-D1FE-4A44-8B89-67E53FF93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Ask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C1F0CE-AB77-4589-B6EF-208E4715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Discuss products, variants, availability, delivery and returns with the merchant agent.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F4DB2-4F44-4849-90F5-8348A354B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819FA-FC9B-49F0-84BA-02B37F303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Approve and pay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410003-4991-442D-ABEE-CC48FBC8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Confirm the item, address, delivery fee and total before payment.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F4711-A950-4E5B-B617-316DBDACC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36817-2D2D-4019-BC39-2CF92A5C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Prepare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30F49-7280-4FCB-9837-3DDF24CB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The merchant validates stock, accepts the order and prepares 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DB9D9-A0C2-4554-ACD1-7B9F134E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981200"/>
            <a:ext cx="60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89CF5D-6F34-45CE-8353-91A9D374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543175"/>
            <a:ext cx="2400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Deliver and close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EDF6B-72D3-4C93-A930-2255EEA0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009900"/>
            <a:ext cx="238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The merchant or a partner delivers at home and updates status; Lonja records outcomes and costs.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1B068-6D6D-4A1A-8334-8F84E60C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76750"/>
            <a:ext cx="10439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5"/>
          </a:solidFill>
          <a:ln xmlns:a="http://schemas.openxmlformats.org/drawingml/2006/main" w="0">
            <a:solidFill>
              <a:srgbClr val="D9DFD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C9BB19-EC65-4AA8-BA68-DF761F69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43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Base-case operations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9D7FBF-E2B3-423F-895F-845D206F6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62550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No Lonja-owned fleet or manual order handling. The merchant or operator handles preparation and last mile. Delivery costs are passed through separately; the merchant remains the seller.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FFC1A4-2AC6-43FC-B1FB-9E4C00BE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57900"/>
            <a:ext cx="1038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Delivery operations phase by region; global marketing starts in Y1, with operations scaling as local readiness allows.</a:t>
            </a:r>
          </a:p>
        </p:txBody>
      </p:sp>
    </p:spTree>
    <p:extLst>
      <p:ext uri="{BB962C8B-B14F-4D97-AF65-F5344CB8AC3E}">
        <p14:creationId xmlns:p14="http://schemas.microsoft.com/office/powerpoint/2010/main" val="39060152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EBCA0A-FEB8-42AC-8416-A7C3047A6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64D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4D3B"/>
                </a:solidFill>
                <a:latin typeface="Arial"/>
                <a:ea typeface="Arial"/>
                <a:cs typeface="Arial"/>
              </a:rPr>
              <a:t>The thesis depends on agent-led shopping becoming routine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5D7E0-5428-49CF-8936-1E38DA13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The signal is here; mass adoption is not.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BEA39-2FF3-40D0-B110-17CCFCB3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4D3B"/>
          </a:solidFill>
          <a:ln xmlns:a="http://schemas.openxmlformats.org/drawingml/2006/main" w="0">
            <a:solidFill>
              <a:srgbClr val="164D3B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6859D-0CDF-422E-9797-DA94289F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5E965D-30D6-4D69-91B1-D0A7C8F6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SIGNAL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67505-A0C0-4E45-80B7-BCF66A7C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Instinct already demonstrates shopping tasks. OpenAI has introduced dots as persistent personal agents.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E0F6A-73DB-4B1E-9598-EBDD3A3E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0CC8C0-A595-4BBC-993A-C8008EC1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CURRENT LIMIT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3F735-6F1D-4364-B863-ED44AADEB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These are product examples, not proof that most people routinely shop through agents or that mass demand for Lonja exists.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238637-9FE2-4E57-B6A1-0A3D287A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43125"/>
            <a:ext cx="3143250" cy="2619375"/>
          </a:xfrm>
          <a:prstGeom xmlns:a="http://schemas.openxmlformats.org/drawingml/2006/main" prst="roundRect">
            <a:avLst>
              <a:gd name="adj" fmla="val 2909"/>
            </a:avLst>
          </a:prstGeom>
          <a:solidFill xmlns:a="http://schemas.openxmlformats.org/drawingml/2006/main">
            <a:srgbClr val="EEF0E7"/>
          </a:solidFill>
          <a:ln xmlns:a="http://schemas.openxmlformats.org/drawingml/2006/main" w="9525">
            <a:solidFill>
              <a:srgbClr val="D9DFD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6EB4F2-D0F0-469A-BDD9-400325CA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00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8AA65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A65A"/>
                </a:solidFill>
                <a:latin typeface="Arial"/>
                <a:ea typeface="Arial"/>
                <a:cs typeface="Arial"/>
              </a:rPr>
              <a:t>SUCCESS CONDITION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62CAA1-9FB9-48A8-BE6C-C4EE588D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76550"/>
            <a:ext cx="27241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7221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21D"/>
                </a:solidFill>
                <a:latin typeface="Arial"/>
                <a:ea typeface="Arial"/>
                <a:cs typeface="Arial"/>
              </a:rPr>
              <a:t>The opportunity arrives when using an agent to discover, ask about and buy local products is routine. First: validate usage, trust and per-order margin.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EAECC-9C79-4BF4-8DAF-59CEE06E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4716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16A"/>
                </a:solidFill>
                <a:latin typeface="Arial"/>
                <a:ea typeface="Arial"/>
                <a:cs typeface="Arial"/>
              </a:rPr>
              <a:t>Plan implication: a long-term opportunity conditional on adoption; no current agent-led sales are projected.</a:t>
            </a:r>
          </a:p>
        </p:txBody>
      </p:sp>
    </p:spTree>
    <p:extLst>
      <p:ext uri="{BB962C8B-B14F-4D97-AF65-F5344CB8AC3E}">
        <p14:creationId xmlns:p14="http://schemas.microsoft.com/office/powerpoint/2010/main" val="20527697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2026-10-14T15:03:46.1300000Z</dcterms:created>
  <dcterms:modified xsi:type="dcterms:W3CDTF">2026-10-14T15:03:46.1300000Z</dcterms:modified>
</coreProperties>
</file>